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2" r:id="rId2"/>
    <p:sldId id="273" r:id="rId3"/>
    <p:sldId id="274" r:id="rId4"/>
    <p:sldId id="275" r:id="rId5"/>
    <p:sldId id="276" r:id="rId6"/>
    <p:sldId id="277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65" r:id="rId23"/>
    <p:sldId id="266" r:id="rId24"/>
    <p:sldId id="267" r:id="rId25"/>
    <p:sldId id="268" r:id="rId26"/>
    <p:sldId id="288" r:id="rId27"/>
    <p:sldId id="269" r:id="rId28"/>
    <p:sldId id="289" r:id="rId29"/>
    <p:sldId id="290" r:id="rId30"/>
    <p:sldId id="291" r:id="rId31"/>
    <p:sldId id="292" r:id="rId32"/>
    <p:sldId id="270" r:id="rId33"/>
    <p:sldId id="271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7D6DD-4619-44C5-B5E4-C38F0E2712DA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A7A7E-554A-4A9F-988D-8C121096124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328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99014-77C4-44DC-BB0C-AAD0B33D4F2B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433DD-E319-45D9-BA9F-2FE24F6886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58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54CF96-64D6-4530-A6EB-5FD29BFF6A49}" type="slidenum">
              <a:rPr lang="en-CA" altLang="en-US" sz="11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CA" altLang="en-US" sz="1100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764A129-001F-47EA-BC5A-E2E1FD0A5B5B}" type="slidenum">
              <a:rPr lang="en-US" altLang="en-US" smtClean="0">
                <a:latin typeface="Times New Roman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08025" indent="-271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90613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27175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63738" indent="-2174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209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781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353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9253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7399534-891D-4545-8DAA-511CF5E958BE}" type="slidenum">
              <a:rPr lang="en-US" altLang="en-US" smtClean="0">
                <a:latin typeface="Times New Roman" pitchFamily="18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55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360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22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490E8-837A-4467-AF0A-267DA3740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76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242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847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1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028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35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436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37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96C4-F9FF-45A7-9116-D82633F7C1A1}" type="datetimeFigureOut">
              <a:rPr lang="en-CA" smtClean="0"/>
              <a:t>08/09/2015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09557-49F0-45C0-A088-0A827FB5A7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9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www.rvr.ie:900/images/8/82/Hardwood.jp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uact=8&amp;ved=0CAcQjRw&amp;url=http://www.southpeacenews.com/newsdesk/volume48/100721/spotnews1.html&amp;ei=ff_UVMamD9HYoAS034LgCg&amp;psig=AFQjCNGlVu0kKuQfWO426yDIObT8IhWdFg&amp;ust=1423331565047287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www.google.ca/url?sa=i&amp;rct=j&amp;q=&amp;esrc=s&amp;frm=1&amp;source=images&amp;cd=&amp;cad=rja&amp;uact=8&amp;ved=0CAcQjRw&amp;url=http://driverlayer.com/img/panel%20saw/20/any&amp;ei=_vzUVPCXEY_XoATE3YCQDg&amp;bvm=bv.85464276,d.cGU&amp;psig=AFQjCNG4bC4HuPulvOxlUg29_U6Df4wGOA&amp;ust=14233309179236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a/url?sa=i&amp;rct=j&amp;q=&amp;esrc=s&amp;frm=1&amp;source=images&amp;cd=&amp;cad=rja&amp;uact=8&amp;ved=0CAcQjRw&amp;url=http://www.big-creek.com/redwood-sawmill/&amp;ei=nf3UVMyfFYyrogTooYGYDw&amp;psig=AFQjCNGk1EDg4HSyrLI5_10-Ie9HtY-Lsg&amp;ust=1423331093417034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google.ca/url?sa=i&amp;rct=j&amp;q=&amp;esrc=s&amp;frm=1&amp;source=images&amp;cd=&amp;cad=rja&amp;uact=8&amp;ved=0CAcQjRw&amp;url=http://www.shutterstock.com/video/clip-2975698-stock-footage-builder-hammering-door-frame-in-house-construction-site.html&amp;ei=R_3UVMzKO430oAS7hYKwBQ&amp;psig=AFQjCNFFyIPD5sR-hso6sqoGDITWAjxjrQ&amp;ust=1423330985861847" TargetMode="Externa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uact=8&amp;ved=0CAcQjRw&amp;url=http://www.alibaba.com/product-detail/tiger-claw-high-speed-CNC-WOOD_445403186.html&amp;ei=e_zUVKuiM8-pogTB1IC4Bg&amp;psig=AFQjCNEYCcQlqNC2AMroR4VycMP81o_DqA&amp;ust=1423330771412021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://www.google.ca/url?sa=i&amp;rct=j&amp;q=&amp;esrc=s&amp;frm=1&amp;source=images&amp;cd=&amp;cad=rja&amp;uact=8&amp;ved=0CAcQjRw&amp;url=http://www.woodworkingtools.biz/woodworking-couples-love-story/&amp;ei=WPvUVNWOD8rdoASulYGgCw&amp;bvm=bv.85464276,d.cGU&amp;psig=AFQjCNFEbAAYUe74wyoVMORfg8EJ6ItQwA&amp;ust=142333048579726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a/url?sa=i&amp;rct=j&amp;q=&amp;esrc=s&amp;frm=1&amp;source=images&amp;cd=&amp;cad=rja&amp;uact=8&amp;ved=0CAcQjRw&amp;url=http://s3-us-west-1.amazonaws.com/downloadplans/makita-woodworking-tools.html&amp;ei=XPzUVOjrG5PqoATogoLYDQ&amp;psig=AFQjCNEYCcQlqNC2AMroR4VycMP81o_DqA&amp;ust=1423330771412021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www.google.ca/url?sa=i&amp;rct=j&amp;q=&amp;esrc=s&amp;frm=1&amp;source=images&amp;cd=&amp;cad=rja&amp;uact=8&amp;ved=0CAcQjRw&amp;url=http://www.customcabinetmakers.com/wood-joints/dove-tails-38_9_477.html&amp;ei=NvzUVN3zC8HwoASHuoHQBw&amp;psig=AFQjCNGressVwbC9kd4bZe0odVLqjVTyeQ&amp;ust=1423330657955481" TargetMode="External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uact=8&amp;ved=0CAcQjRw&amp;url=http://www.nationalfurnituresupply.com/blog/2012/12/wood-furniture-glossary/&amp;ei=BgnVVKH1C4GsyASIq4KIBw&amp;psig=AFQjCNGqqlfgRA9tOXiLdtjR8CPtRarDgA&amp;ust=1423334021015849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a/url?sa=i&amp;rct=j&amp;q=&amp;esrc=s&amp;frm=1&amp;source=images&amp;cd=&amp;cad=rja&amp;uact=8&amp;ved=0CAcQjRw&amp;url=http://vasekino.net/burl-wood-vase/&amp;ei=UgfVVNfDAcKlyASdrYFQ&amp;bvm=bv.85464276,d.cGU&amp;psig=AFQjCNFLvyFEi8w3rl8KUVViL3vADD6azw&amp;ust=142333353455830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a/url?sa=i&amp;rct=j&amp;q=&amp;esrc=s&amp;frm=1&amp;source=images&amp;cd=&amp;cad=rja&amp;uact=8&amp;ved=0CAcQjRw&amp;url=https://www.flickr.com/photos/tygriss/5182804382/&amp;ei=vgjVVNzyMZH_yQTU44LoBg&amp;bvm=bv.85464276,d.aWw&amp;psig=AFQjCNFcU-UyxxTqvnqh3we7ty5tdgB4_g&amp;ust=1423333937969185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www.google.ca/url?sa=i&amp;rct=j&amp;q=&amp;esrc=s&amp;frm=1&amp;source=images&amp;cd=&amp;cad=rja&amp;uact=8&amp;ved=0CAcQjRw&amp;url=http://fancycribs.com/37858-25-gorgeous-wood-furniture-designs.html&amp;ei=BQjVVOrMOsmhyAT2_oL4DQ&amp;bvm=bv.85464276,d.cGU&amp;psig=AFQjCNGNGjT6pOoVkjqOkm7u5vz-oEuwDw&amp;ust=1423333737971839" TargetMode="Externa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uact=8&amp;ved=0CAcQjRw&amp;url=http://en.wikipedia.org/wiki/Framing_(construction)&amp;ei=-K3LVODIO4a2ogT35oDoCw&amp;bvm=bv.85076809,d.cGU&amp;psig=AFQjCNFgqDJe-wA_RBhxSBt5cNeGFHrFEQ&amp;ust=1422720876253173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hyperlink" Target="http://www.google.ca/url?sa=i&amp;rct=j&amp;q=&amp;esrc=s&amp;frm=1&amp;source=images&amp;cd=&amp;cad=rja&amp;uact=8&amp;ved=0CAcQjRw&amp;url=http://www.trees4life.ca/fun-quiz/&amp;ei=k6zLVKHNGI63ogSojoGABg&amp;psig=AFQjCNFHfKpAFPTKN0kMe_nA3uqbfPrE2A&amp;ust=142272053007275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a/url?sa=i&amp;rct=j&amp;q=&amp;esrc=s&amp;frm=1&amp;source=images&amp;cd=&amp;cad=rja&amp;uact=8&amp;ved=0CAcQjRw&amp;url=http://at-the-galleria.blogspot.com/2014/03/reclaimed-wood-furniture-houston.html&amp;ei=zq3LVLeJI8GyogSbkoHQAg&amp;bvm=bv.85076809,d.cGU&amp;psig=AFQjCNGdB7RaX4GX7hiADfef0lxSuTsWHw&amp;ust=1422720831444274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hyperlink" Target="http://www.google.ca/url?sa=i&amp;rct=j&amp;q=&amp;esrc=s&amp;frm=1&amp;source=images&amp;cd=&amp;cad=rja&amp;uact=8&amp;ved=0CAcQjRw&amp;url=http://forums.gardenweb.com/forums/load/trees/msg0316104514704.html&amp;ei=c63LVNm4L5eeoQSGiIDgBQ&amp;bvm=bv.85076809,d.cGU&amp;psig=AFQjCNElNKlk0YWNCCm98sEaxmGOAfPI5A&amp;ust=1422720753031156" TargetMode="Externa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://www.geo.arizona.edu/xtal/nats101/9_7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png"/><Relationship Id="rId4" Type="http://schemas.openxmlformats.org/officeDocument/2006/relationships/oleObject" Target="../embeddings/Microsoft_Excel_97-2003_Worksheet1.xls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voony.files.wordpress.com/2011/05/remycondoonfire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hyperlink" Target="http://www.google.ca/url?sa=i&amp;rct=j&amp;q=&amp;esrc=s&amp;frm=1&amp;source=images&amp;cd=&amp;cad=rja&amp;uact=8&amp;ved=0CAcQjRw&amp;url=http://www.aaees.org/e3competition-winners-2011honor-environmentalsustainability2.php&amp;ei=uC_IVJaUIM2ZyATMrIDQAw&amp;bvm=bv.84607526,d.aWw&amp;psig=AFQjCNFe9_eM075HzdhWaiPAq1hdzQJmkQ&amp;ust=1422491947770848" TargetMode="Externa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frm=1&amp;source=images&amp;cd=&amp;cad=rja&amp;uact=8&amp;ved=0CAcQjRw&amp;url=http://woodbusinessportal.com/nado_cjsc/&amp;ei=eujHVOfcKoSpogSE54DYDw&amp;psig=AFQjCNEnwoDoqfWcdH2SNeLD5Lxk6utmJw&amp;ust=1422473704392194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hyperlink" Target="http://www.google.ca/url?sa=i&amp;rct=j&amp;q=&amp;esrc=s&amp;frm=1&amp;source=images&amp;cd=&amp;cad=rja&amp;uact=8&amp;ved=0CAcQjRw&amp;url=http://www.canadianbiomassmagazine.ca/news/bulk-pellet-behaviour-2399&amp;ei=1-jHVIGJJIvToAS23oGgAQ&amp;psig=AFQjCNH8Gm4M_ayoa9H0SZ3dZ5UyjZg2Cw&amp;ust=1422473783453934" TargetMode="Externa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frm=1&amp;source=images&amp;cd=&amp;cad=rja&amp;uact=8&amp;ved=0CAcQjRw&amp;url=http://forestpathology.cfans.umn.edu/microbes.htm&amp;ei=_bLLVPfVKoG2ogThmoHgDA&amp;bvm=bv.85076809,d.cGU&amp;psig=AFQjCNFb7BXje1bKCyzIPEf0p8nIxi4oqw&amp;ust=1422722086099093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hyperlink" Target="http://www.google.ca/url?sa=i&amp;rct=j&amp;q=&amp;esrc=s&amp;frm=1&amp;source=images&amp;cd=&amp;cad=rja&amp;uact=8&amp;ved=0CAcQjRw&amp;url=http://www.home-inspections-miami.com/?_escaped_fragment_%3Dhome_isnpection/c1jxp&amp;ei=4LHLVJnkJMa1ogTmtIK4CA&amp;bvm=bv.85076809,d.cGU&amp;psig=AFQjCNFvpFt3J-ooTN55q9JSWOS1kVqYoA&amp;ust=142272185798496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a/url?sa=i&amp;rct=j&amp;q=&amp;esrc=s&amp;frm=1&amp;source=images&amp;cd=&amp;cad=rja&amp;uact=8&amp;ved=0CAcQjRw&amp;url=http://lterdev.fsl.orst.edu/lter/pubs/webdocs/reports/detritus/pages/species_char_list.htm&amp;ei=T7LLVKU4j6-iBOVB&amp;bvm=bv.85076809,d.cGU&amp;psig=AFQjCNErvLTNY5nJgKooiUzx854YSwKd9A&amp;ust=1422721994038321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www.google.ca/url?sa=i&amp;rct=j&amp;q=&amp;esrc=s&amp;frm=1&amp;source=images&amp;cd=&amp;cad=rja&amp;uact=8&amp;ved=0CAcQjRw&amp;url=https://mbadeck.wordpress.com/tag/wood-fencing/&amp;ei=GLLLVJzzKYu4ogSo5oKQDA&amp;bvm=bv.85076809,d.cGU&amp;psig=AFQjCNE1OgcXIxI-xi1rhiG9Oz9WTJ8IZw&amp;ust=1422721933438750" TargetMode="Externa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google.ca/url?sa=i&amp;rct=j&amp;q=&amp;esrc=s&amp;frm=1&amp;source=images&amp;cd=&amp;cad=rja&amp;uact=8&amp;ved=0CAcQjRw&amp;url=http://www.instron.com/wa/acc_catalog/prod_list.aspx?cid%3D910%26cname%3DWood%20Flexure%20Fixtures&amp;ei=AZK4VMW7EojkoATVgILoAw&amp;bvm=bv.83829542,d.cGU&amp;psig=AFQjCNEajdD5b8MfOksJR_HkLkXLwqPYeg&amp;ust=1421468534096702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988B1D-6CD4-429F-9FF1-D2C15AF8D6C8}" type="slidenum">
              <a:rPr lang="en-CA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CA" altLang="en-US" sz="1400" smtClean="0"/>
          </a:p>
        </p:txBody>
      </p:sp>
      <p:pic>
        <p:nvPicPr>
          <p:cNvPr id="2051" name="Picture 16" descr="Softw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2879" r="5476" b="19917"/>
          <a:stretch>
            <a:fillRect/>
          </a:stretch>
        </p:blipFill>
        <p:spPr bwMode="auto">
          <a:xfrm>
            <a:off x="5218113" y="2640013"/>
            <a:ext cx="3209925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7" descr="Hardw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r="11034" b="16534"/>
          <a:stretch>
            <a:fillRect/>
          </a:stretch>
        </p:blipFill>
        <p:spPr bwMode="auto">
          <a:xfrm>
            <a:off x="749300" y="2657475"/>
            <a:ext cx="3078163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1949450" y="250825"/>
            <a:ext cx="5473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itchFamily="34" charset="0"/>
              </a:rPr>
              <a:t>Wood Structure and Properties</a:t>
            </a: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2400" y="1027113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Arial" pitchFamily="34" charset="0"/>
                <a:cs typeface="Arial" pitchFamily="34" charset="0"/>
              </a:rPr>
              <a:t>Hardwood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4810125" y="1050925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Arial" pitchFamily="34" charset="0"/>
                <a:cs typeface="Arial" pitchFamily="34" charset="0"/>
              </a:rPr>
              <a:t>Softwood</a:t>
            </a:r>
          </a:p>
        </p:txBody>
      </p:sp>
      <p:pic>
        <p:nvPicPr>
          <p:cNvPr id="2056" name="Picture 9" descr="Image:Hardwood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852" r="1495" b="3345"/>
          <a:stretch>
            <a:fillRect/>
          </a:stretch>
        </p:blipFill>
        <p:spPr bwMode="auto">
          <a:xfrm>
            <a:off x="1717675" y="1027113"/>
            <a:ext cx="2109788" cy="1562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1" descr="http://woodmagic.vt.edu/Images/activities/BigTree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836613"/>
            <a:ext cx="1163637" cy="1801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9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/>
          <a:stretch>
            <a:fillRect/>
          </a:stretch>
        </p:blipFill>
        <p:spPr bwMode="auto">
          <a:xfrm>
            <a:off x="1835150" y="1239838"/>
            <a:ext cx="5040313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CA" altLang="en-US" sz="3600" b="1" smtClean="0">
                <a:latin typeface="Calibri" pitchFamily="34" charset="0"/>
              </a:rPr>
              <a:t>Specific strength / Specific stiffness</a:t>
            </a:r>
          </a:p>
        </p:txBody>
      </p:sp>
    </p:spTree>
    <p:extLst>
      <p:ext uri="{BB962C8B-B14F-4D97-AF65-F5344CB8AC3E}">
        <p14:creationId xmlns:p14="http://schemas.microsoft.com/office/powerpoint/2010/main" val="325053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 txBox="1">
            <a:spLocks/>
          </p:cNvSpPr>
          <p:nvPr/>
        </p:nvSpPr>
        <p:spPr bwMode="auto">
          <a:xfrm>
            <a:off x="457200" y="358775"/>
            <a:ext cx="8229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3600" b="1">
                <a:latin typeface="Calibri" pitchFamily="34" charset="0"/>
              </a:rPr>
              <a:t>Specific strength / Specific stiffness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39838"/>
            <a:ext cx="4921250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1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http://www.biesseexchange.com/productimages/14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241675" cy="24336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14" descr="http://ak.picdn.net/shutterstock/videos/2975698/preview/stock-footage-builder-hammering-door-frame-in-house-construction-sit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3903663"/>
            <a:ext cx="3810000" cy="21351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16" descr="http://www.big-creek.com/files/4413/3883/4729/sawmill-worke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981075"/>
            <a:ext cx="3240087" cy="2427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20" descr="http://www.southpeacenews.com/newsdesk/volume48/100721/news4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676650"/>
            <a:ext cx="2232025" cy="2789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TextBox 3"/>
          <p:cNvSpPr txBox="1">
            <a:spLocks noChangeArrowheads="1"/>
          </p:cNvSpPr>
          <p:nvPr/>
        </p:nvSpPr>
        <p:spPr bwMode="auto">
          <a:xfrm>
            <a:off x="3235325" y="176213"/>
            <a:ext cx="2609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600" b="1">
                <a:latin typeface="Calibri" pitchFamily="34" charset="0"/>
              </a:rPr>
              <a:t>Workability</a:t>
            </a:r>
          </a:p>
        </p:txBody>
      </p:sp>
    </p:spTree>
    <p:extLst>
      <p:ext uri="{BB962C8B-B14F-4D97-AF65-F5344CB8AC3E}">
        <p14:creationId xmlns:p14="http://schemas.microsoft.com/office/powerpoint/2010/main" val="82470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woodworkingtools.biz/wp-content/uploads/2014/09/woodwork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3775075"/>
            <a:ext cx="4110037" cy="2444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6" descr="http://www.customcabinetmakers.com/data/photos/477_1Dovetail_Joints_in_Corner_of_Lap_Desk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3775075"/>
            <a:ext cx="3024188" cy="2444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8" descr="http://www.coptool.com/images/makitarouter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981075"/>
            <a:ext cx="3854450" cy="25828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10" descr="http://i01.i.aliimg.com/img/pb/288/198/237/1268451704119_hz_myalibaba_web16_2145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006475"/>
            <a:ext cx="3457575" cy="2584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3235325" y="176213"/>
            <a:ext cx="2609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600" b="1">
                <a:latin typeface="Calibri" pitchFamily="34" charset="0"/>
              </a:rPr>
              <a:t>Workability</a:t>
            </a:r>
          </a:p>
        </p:txBody>
      </p:sp>
    </p:spTree>
    <p:extLst>
      <p:ext uri="{BB962C8B-B14F-4D97-AF65-F5344CB8AC3E}">
        <p14:creationId xmlns:p14="http://schemas.microsoft.com/office/powerpoint/2010/main" val="221834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ebsqart.com/Art/Cabin-Series/Wood/531878/650/650/Redwood-Burl-Vas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14256" r="9637" b="16718"/>
          <a:stretch>
            <a:fillRect/>
          </a:stretch>
        </p:blipFill>
        <p:spPr bwMode="auto">
          <a:xfrm>
            <a:off x="976313" y="1557338"/>
            <a:ext cx="2827337" cy="1808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6" descr="http://fancycribs.com/wp-content/uploads/2013/04/wood-furniture-designs-1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5088"/>
            <a:ext cx="2963862" cy="22526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12" descr="https://c2.staticflickr.com/2/1309/5182804382_b2be532191_z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813175"/>
            <a:ext cx="2944813" cy="22082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14" descr="http://nationalfurnituresupply.com/blog/wp-content/uploads/2012/12/Wood-Modular-Office-Furnitur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02088"/>
            <a:ext cx="3251200" cy="2016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itle 3"/>
          <p:cNvSpPr>
            <a:spLocks noGrp="1"/>
          </p:cNvSpPr>
          <p:nvPr>
            <p:ph type="title"/>
          </p:nvPr>
        </p:nvSpPr>
        <p:spPr>
          <a:xfrm>
            <a:off x="685800" y="177800"/>
            <a:ext cx="7772400" cy="1143000"/>
          </a:xfrm>
        </p:spPr>
        <p:txBody>
          <a:bodyPr/>
          <a:lstStyle/>
          <a:p>
            <a:r>
              <a:rPr lang="en-CA" altLang="en-US" sz="3600" b="1" smtClean="0">
                <a:latin typeface="Calibri" pitchFamily="34" charset="0"/>
              </a:rPr>
              <a:t>Aesthetics / Psychological appeal</a:t>
            </a:r>
          </a:p>
        </p:txBody>
      </p:sp>
    </p:spTree>
    <p:extLst>
      <p:ext uri="{BB962C8B-B14F-4D97-AF65-F5344CB8AC3E}">
        <p14:creationId xmlns:p14="http://schemas.microsoft.com/office/powerpoint/2010/main" val="96012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312738"/>
            <a:ext cx="7772400" cy="1143000"/>
          </a:xfrm>
        </p:spPr>
        <p:txBody>
          <a:bodyPr/>
          <a:lstStyle/>
          <a:p>
            <a:r>
              <a:rPr lang="en-CA" altLang="en-US" sz="4000" b="1" smtClean="0">
                <a:latin typeface="Calibri" pitchFamily="34" charset="0"/>
              </a:rPr>
              <a:t>Bouyancy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138" y="4497388"/>
            <a:ext cx="5969000" cy="1951037"/>
          </a:xfrm>
        </p:spPr>
        <p:txBody>
          <a:bodyPr/>
          <a:lstStyle/>
          <a:p>
            <a:pPr>
              <a:defRPr/>
            </a:pPr>
            <a:r>
              <a:rPr lang="en-CA" dirty="0" smtClean="0">
                <a:latin typeface="Calibri" panose="020F0502020204030204" pitchFamily="34" charset="0"/>
              </a:rPr>
              <a:t>Cell wall			1500 kg/m</a:t>
            </a:r>
            <a:r>
              <a:rPr lang="en-CA" baseline="30000" dirty="0" smtClean="0">
                <a:latin typeface="Calibri" panose="020F0502020204030204" pitchFamily="34" charset="0"/>
              </a:rPr>
              <a:t>3</a:t>
            </a:r>
          </a:p>
          <a:p>
            <a:pPr>
              <a:defRPr/>
            </a:pPr>
            <a:r>
              <a:rPr lang="en-CA" dirty="0" smtClean="0">
                <a:latin typeface="Calibri" panose="020F0502020204030204" pitchFamily="34" charset="0"/>
              </a:rPr>
              <a:t>Air				       0 kg/m</a:t>
            </a:r>
            <a:r>
              <a:rPr lang="en-CA" baseline="30000" dirty="0" smtClean="0">
                <a:latin typeface="Calibri" panose="020F0502020204030204" pitchFamily="34" charset="0"/>
              </a:rPr>
              <a:t>3</a:t>
            </a:r>
          </a:p>
          <a:p>
            <a:pPr>
              <a:defRPr/>
            </a:pPr>
            <a:r>
              <a:rPr lang="en-CA" dirty="0" smtClean="0">
                <a:latin typeface="Calibri" panose="020F0502020204030204" pitchFamily="34" charset="0"/>
              </a:rPr>
              <a:t>Water			1000 kg/m</a:t>
            </a:r>
            <a:r>
              <a:rPr lang="en-CA" baseline="30000" dirty="0" smtClean="0">
                <a:latin typeface="Calibri" panose="020F0502020204030204" pitchFamily="34" charset="0"/>
              </a:rPr>
              <a:t>3</a:t>
            </a:r>
          </a:p>
          <a:p>
            <a:pPr marL="0" indent="0">
              <a:buFontTx/>
              <a:buNone/>
              <a:defRPr/>
            </a:pP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8196" name="Picture 3" descr="http://k43.pbase.com/v3/30/329430/1/44465802.LogboomsontheFraser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4608" r="9589" b="10762"/>
          <a:stretch>
            <a:fillRect/>
          </a:stretch>
        </p:blipFill>
        <p:spPr bwMode="auto">
          <a:xfrm>
            <a:off x="696913" y="1311275"/>
            <a:ext cx="4005262" cy="292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239" descr="Pseudotsuga menziesii - SEM cropped"/>
          <p:cNvPicPr>
            <a:picLocks noChangeAspect="1" noChangeArrowheads="1"/>
          </p:cNvPicPr>
          <p:nvPr/>
        </p:nvPicPr>
        <p:blipFill>
          <a:blip r:embed="rId3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1311275"/>
            <a:ext cx="2216150" cy="292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53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5"/>
          <p:cNvSpPr txBox="1">
            <a:spLocks noChangeArrowheads="1"/>
          </p:cNvSpPr>
          <p:nvPr/>
        </p:nvSpPr>
        <p:spPr bwMode="auto">
          <a:xfrm>
            <a:off x="4140200" y="404813"/>
            <a:ext cx="14398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1.3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1.2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1.1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1.0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0.9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0.8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0.7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0.6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0.5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0.4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0.3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0.2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0.1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CA" altLang="en-US" sz="1800">
                <a:latin typeface="Calibri" pitchFamily="34" charset="0"/>
              </a:rPr>
              <a:t>0.0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latin typeface="Calibri" pitchFamily="34" charset="0"/>
            </a:endParaRP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4716463" y="692150"/>
            <a:ext cx="22320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  <a:t>Lignumvitae</a:t>
            </a:r>
            <a:b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endParaRPr lang="en-CA" altLang="en-US" sz="1400" b="1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endParaRPr lang="en-CA" altLang="en-US" sz="1400" b="1">
              <a:solidFill>
                <a:srgbClr val="FF000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  <a:t>Rosewood</a:t>
            </a: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endParaRPr lang="en-CA" altLang="en-US" sz="1400" b="1">
              <a:solidFill>
                <a:srgbClr val="7030A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  <a:t>Padauk</a:t>
            </a: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>Hickory</a:t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>Oak</a:t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  <a:t>Teak</a:t>
            </a:r>
            <a:r>
              <a:rPr lang="en-CA" altLang="en-US" sz="1400" b="1">
                <a:latin typeface="Calibri" pitchFamily="34" charset="0"/>
              </a:rPr>
              <a:t/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>Maple</a:t>
            </a:r>
            <a:br>
              <a:rPr lang="en-CA" altLang="en-US" sz="1400" b="1">
                <a:latin typeface="Calibri" pitchFamily="34" charset="0"/>
              </a:rPr>
            </a:br>
            <a:r>
              <a:rPr lang="en-CA" altLang="en-US" sz="1400" b="1">
                <a:latin typeface="Calibri" pitchFamily="34" charset="0"/>
              </a:rPr>
              <a:t>Walnut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Cherry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400" b="1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en-US" sz="1400" b="1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Basswood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Cottonwood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1400" b="1"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en-US" sz="1400" b="1">
              <a:solidFill>
                <a:srgbClr val="FF000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400" b="1">
                <a:solidFill>
                  <a:srgbClr val="FF0000"/>
                </a:solidFill>
                <a:latin typeface="Calibri" pitchFamily="34" charset="0"/>
              </a:rPr>
              <a:t>Balsa</a:t>
            </a:r>
            <a:r>
              <a:rPr lang="en-CA" altLang="en-US" sz="1400">
                <a:latin typeface="Calibri" pitchFamily="34" charset="0"/>
              </a:rPr>
              <a:t/>
            </a:r>
            <a:br>
              <a:rPr lang="en-CA" altLang="en-US" sz="1400">
                <a:latin typeface="Calibri" pitchFamily="34" charset="0"/>
              </a:rPr>
            </a:br>
            <a:r>
              <a:rPr lang="en-CA" altLang="en-US" sz="1600">
                <a:latin typeface="Calibri" pitchFamily="34" charset="0"/>
              </a:rPr>
              <a:t/>
            </a:r>
            <a:br>
              <a:rPr lang="en-CA" altLang="en-US" sz="1600">
                <a:latin typeface="Calibri" pitchFamily="34" charset="0"/>
              </a:rPr>
            </a:br>
            <a:r>
              <a:rPr lang="en-CA" altLang="en-US" sz="2400">
                <a:latin typeface="Calibri" pitchFamily="34" charset="0"/>
              </a:rPr>
              <a:t/>
            </a:r>
            <a:br>
              <a:rPr lang="en-CA" altLang="en-US" sz="2400">
                <a:latin typeface="Calibri" pitchFamily="34" charset="0"/>
              </a:rPr>
            </a:br>
            <a:endParaRPr lang="en-CA" altLang="en-US" sz="2400">
              <a:latin typeface="Calibri" pitchFamily="34" charset="0"/>
            </a:endParaRP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1763713" y="857250"/>
            <a:ext cx="22320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2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en-US" sz="1400">
              <a:latin typeface="Calibri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Southern yellow pine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Douglas-fir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Hemlock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Lodgepole pine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Spruce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400" b="1">
                <a:latin typeface="Calibri" pitchFamily="34" charset="0"/>
              </a:rPr>
              <a:t>Western red cedar</a:t>
            </a:r>
            <a:r>
              <a:rPr lang="en-CA" altLang="en-US" sz="2400">
                <a:latin typeface="Calibri" pitchFamily="34" charset="0"/>
              </a:rPr>
              <a:t/>
            </a:r>
            <a:br>
              <a:rPr lang="en-CA" altLang="en-US" sz="2400">
                <a:latin typeface="Calibri" pitchFamily="34" charset="0"/>
              </a:rPr>
            </a:br>
            <a:r>
              <a:rPr lang="en-CA" altLang="en-US" sz="2400">
                <a:latin typeface="Calibri" pitchFamily="34" charset="0"/>
              </a:rPr>
              <a:t/>
            </a:r>
            <a:br>
              <a:rPr lang="en-CA" altLang="en-US" sz="2400">
                <a:latin typeface="Calibri" pitchFamily="34" charset="0"/>
              </a:rPr>
            </a:br>
            <a:endParaRPr lang="en-CA" altLang="en-US" sz="2400">
              <a:latin typeface="Calibri" pitchFamily="34" charset="0"/>
            </a:endParaRP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1116013" y="184467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b="1">
                <a:solidFill>
                  <a:srgbClr val="0070C0"/>
                </a:solidFill>
                <a:latin typeface="Calibri" pitchFamily="34" charset="0"/>
              </a:rPr>
              <a:t>Softwoods</a:t>
            </a:r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6732588" y="1844675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b="1">
                <a:solidFill>
                  <a:srgbClr val="0070C0"/>
                </a:solidFill>
                <a:latin typeface="Calibri" pitchFamily="34" charset="0"/>
              </a:rPr>
              <a:t>Hardwoods</a:t>
            </a: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323850" y="549275"/>
            <a:ext cx="367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b="1">
                <a:latin typeface="Calibri" pitchFamily="34" charset="0"/>
              </a:rPr>
              <a:t>Density of wood species</a:t>
            </a:r>
            <a:br>
              <a:rPr lang="en-CA" altLang="en-US" sz="2400" b="1">
                <a:latin typeface="Calibri" pitchFamily="34" charset="0"/>
              </a:rPr>
            </a:br>
            <a:r>
              <a:rPr lang="en-CA" altLang="en-US" sz="2400" b="1">
                <a:latin typeface="Calibri" pitchFamily="34" charset="0"/>
              </a:rPr>
              <a:t>(g/cm</a:t>
            </a:r>
            <a:r>
              <a:rPr lang="en-CA" altLang="en-US" sz="2400" b="1" baseline="30000">
                <a:latin typeface="Calibri" pitchFamily="34" charset="0"/>
              </a:rPr>
              <a:t>3</a:t>
            </a:r>
            <a:r>
              <a:rPr lang="en-CA" altLang="en-US" sz="2400" b="1">
                <a:latin typeface="Calibri" pitchFamily="34" charset="0"/>
              </a:rPr>
              <a:t>)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539750" y="5805488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 b="1">
                <a:latin typeface="Calibri" pitchFamily="34" charset="0"/>
              </a:rPr>
              <a:t>Domestic species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 b="1">
                <a:solidFill>
                  <a:srgbClr val="FF0000"/>
                </a:solidFill>
                <a:latin typeface="Calibri" pitchFamily="34" charset="0"/>
              </a:rPr>
              <a:t>Exotic species</a:t>
            </a:r>
          </a:p>
        </p:txBody>
      </p:sp>
    </p:spTree>
    <p:extLst>
      <p:ext uri="{BB962C8B-B14F-4D97-AF65-F5344CB8AC3E}">
        <p14:creationId xmlns:p14="http://schemas.microsoft.com/office/powerpoint/2010/main" val="206911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836613"/>
            <a:ext cx="754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3" name="Straight Arrow Connector 5"/>
          <p:cNvCxnSpPr>
            <a:cxnSpLocks noChangeShapeType="1"/>
          </p:cNvCxnSpPr>
          <p:nvPr/>
        </p:nvCxnSpPr>
        <p:spPr bwMode="auto">
          <a:xfrm flipH="1" flipV="1">
            <a:off x="1803400" y="4054475"/>
            <a:ext cx="5494338" cy="7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2398713" y="4146550"/>
            <a:ext cx="42481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CA" altLang="en-US" sz="2800">
                <a:latin typeface="Calibri" pitchFamily="34" charset="0"/>
              </a:rPr>
              <a:t>Increasing moisture content</a:t>
            </a:r>
            <a:br>
              <a:rPr lang="en-CA" altLang="en-US" sz="2800">
                <a:latin typeface="Calibri" pitchFamily="34" charset="0"/>
              </a:rPr>
            </a:br>
            <a:r>
              <a:rPr lang="en-CA" altLang="en-US" sz="2800">
                <a:latin typeface="Calibri" pitchFamily="34" charset="0"/>
              </a:rPr>
              <a:t>Increasing density</a:t>
            </a:r>
          </a:p>
        </p:txBody>
      </p:sp>
    </p:spTree>
    <p:extLst>
      <p:ext uri="{BB962C8B-B14F-4D97-AF65-F5344CB8AC3E}">
        <p14:creationId xmlns:p14="http://schemas.microsoft.com/office/powerpoint/2010/main" val="287124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9BC791-9314-4851-A044-DFF7353643D7}" type="slidenum">
              <a:rPr lang="en-CA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CA" altLang="en-US" sz="1400" smtClean="0"/>
          </a:p>
        </p:txBody>
      </p:sp>
      <p:pic>
        <p:nvPicPr>
          <p:cNvPr id="11267" name="Picture 227" descr="Tree zones"/>
          <p:cNvPicPr>
            <a:picLocks noChangeAspect="1" noChangeArrowheads="1"/>
          </p:cNvPicPr>
          <p:nvPr/>
        </p:nvPicPr>
        <p:blipFill>
          <a:blip r:embed="rId2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8"/>
          <a:stretch>
            <a:fillRect/>
          </a:stretch>
        </p:blipFill>
        <p:spPr bwMode="auto">
          <a:xfrm>
            <a:off x="5649913" y="1541463"/>
            <a:ext cx="2535237" cy="2084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238"/>
          <p:cNvSpPr txBox="1">
            <a:spLocks noChangeArrowheads="1"/>
          </p:cNvSpPr>
          <p:nvPr/>
        </p:nvSpPr>
        <p:spPr bwMode="auto">
          <a:xfrm>
            <a:off x="3352800" y="381000"/>
            <a:ext cx="205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itchFamily="34" charset="0"/>
              </a:rPr>
              <a:t>Anisotropy</a:t>
            </a:r>
          </a:p>
        </p:txBody>
      </p:sp>
      <p:pic>
        <p:nvPicPr>
          <p:cNvPr id="11269" name="Picture 239" descr="Pseudotsuga menziesii - SEM cropped"/>
          <p:cNvPicPr>
            <a:picLocks noChangeAspect="1" noChangeArrowheads="1"/>
          </p:cNvPicPr>
          <p:nvPr/>
        </p:nvPicPr>
        <p:blipFill>
          <a:blip r:embed="rId3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29063"/>
            <a:ext cx="1905000" cy="2517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2" descr="http://indospectrum.com/images/photos/yosemite-2/cd014_tree_silhouette_fog_yosem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9381" r="17126" b="4585"/>
          <a:stretch>
            <a:fillRect/>
          </a:stretch>
        </p:blipFill>
        <p:spPr bwMode="auto">
          <a:xfrm>
            <a:off x="990600" y="1182688"/>
            <a:ext cx="1676400" cy="2828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Box 256"/>
          <p:cNvSpPr txBox="1">
            <a:spLocks noChangeArrowheads="1"/>
          </p:cNvSpPr>
          <p:nvPr/>
        </p:nvSpPr>
        <p:spPr bwMode="auto">
          <a:xfrm>
            <a:off x="990600" y="4087813"/>
            <a:ext cx="1371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(Indospectrum.com)</a:t>
            </a:r>
          </a:p>
        </p:txBody>
      </p:sp>
      <p:sp>
        <p:nvSpPr>
          <p:cNvPr id="11272" name="TextBox 257"/>
          <p:cNvSpPr txBox="1">
            <a:spLocks noChangeArrowheads="1"/>
          </p:cNvSpPr>
          <p:nvPr/>
        </p:nvSpPr>
        <p:spPr bwMode="auto">
          <a:xfrm>
            <a:off x="6945313" y="3765550"/>
            <a:ext cx="137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(St. Regis Paper Co.)</a:t>
            </a:r>
          </a:p>
        </p:txBody>
      </p:sp>
      <p:sp>
        <p:nvSpPr>
          <p:cNvPr id="11273" name="TextBox 257"/>
          <p:cNvSpPr txBox="1">
            <a:spLocks noChangeArrowheads="1"/>
          </p:cNvSpPr>
          <p:nvPr/>
        </p:nvSpPr>
        <p:spPr bwMode="auto">
          <a:xfrm>
            <a:off x="5407025" y="6200775"/>
            <a:ext cx="1371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(Côté)</a:t>
            </a:r>
          </a:p>
        </p:txBody>
      </p:sp>
      <p:sp>
        <p:nvSpPr>
          <p:cNvPr id="11274" name="Down Arrow 13"/>
          <p:cNvSpPr>
            <a:spLocks noChangeArrowheads="1"/>
          </p:cNvSpPr>
          <p:nvPr/>
        </p:nvSpPr>
        <p:spPr bwMode="auto">
          <a:xfrm rot="-5400000">
            <a:off x="3992563" y="1201738"/>
            <a:ext cx="304800" cy="1968500"/>
          </a:xfrm>
          <a:prstGeom prst="downArrow">
            <a:avLst>
              <a:gd name="adj1" fmla="val 50000"/>
              <a:gd name="adj2" fmla="val 5002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/>
          </a:p>
        </p:txBody>
      </p:sp>
      <p:sp>
        <p:nvSpPr>
          <p:cNvPr id="11275" name="Down Arrow 14"/>
          <p:cNvSpPr>
            <a:spLocks noChangeArrowheads="1"/>
          </p:cNvSpPr>
          <p:nvPr/>
        </p:nvSpPr>
        <p:spPr bwMode="auto">
          <a:xfrm rot="2559052">
            <a:off x="5767388" y="3713163"/>
            <a:ext cx="304800" cy="99060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/>
          </a:p>
        </p:txBody>
      </p:sp>
    </p:spTree>
    <p:extLst>
      <p:ext uri="{BB962C8B-B14F-4D97-AF65-F5344CB8AC3E}">
        <p14:creationId xmlns:p14="http://schemas.microsoft.com/office/powerpoint/2010/main" val="15213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4" descr="C:\Users\ellis\AppData\Local\Microsoft\Windows\Temporary Internet Files\Content.Outlook\I04LLDOY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34029" r="21985" b="11110"/>
          <a:stretch>
            <a:fillRect/>
          </a:stretch>
        </p:blipFill>
        <p:spPr bwMode="auto">
          <a:xfrm>
            <a:off x="900113" y="2130425"/>
            <a:ext cx="220186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GB" altLang="en-US" sz="3600" b="1" smtClean="0">
                <a:latin typeface="Calibri" pitchFamily="34" charset="0"/>
              </a:rPr>
              <a:t>Anisotropy</a:t>
            </a:r>
          </a:p>
        </p:txBody>
      </p:sp>
      <p:sp>
        <p:nvSpPr>
          <p:cNvPr id="12292" name="Line 49"/>
          <p:cNvSpPr>
            <a:spLocks noChangeShapeType="1"/>
          </p:cNvSpPr>
          <p:nvPr/>
        </p:nvSpPr>
        <p:spPr bwMode="auto">
          <a:xfrm>
            <a:off x="1981200" y="1239838"/>
            <a:ext cx="0" cy="8937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93" name="Line 52"/>
          <p:cNvSpPr>
            <a:spLocks noChangeShapeType="1"/>
          </p:cNvSpPr>
          <p:nvPr/>
        </p:nvSpPr>
        <p:spPr bwMode="auto">
          <a:xfrm flipV="1">
            <a:off x="1981200" y="4191000"/>
            <a:ext cx="0" cy="893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94" name="Line 53"/>
          <p:cNvSpPr>
            <a:spLocks noChangeShapeType="1"/>
          </p:cNvSpPr>
          <p:nvPr/>
        </p:nvSpPr>
        <p:spPr bwMode="auto">
          <a:xfrm>
            <a:off x="4191000" y="3168650"/>
            <a:ext cx="803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95" name="Line 54"/>
          <p:cNvSpPr>
            <a:spLocks noChangeShapeType="1"/>
          </p:cNvSpPr>
          <p:nvPr/>
        </p:nvSpPr>
        <p:spPr bwMode="auto">
          <a:xfrm flipH="1">
            <a:off x="7348538" y="3168650"/>
            <a:ext cx="803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96" name="Text Box 100"/>
          <p:cNvSpPr txBox="1">
            <a:spLocks noChangeArrowheads="1"/>
          </p:cNvSpPr>
          <p:nvPr/>
        </p:nvSpPr>
        <p:spPr bwMode="auto">
          <a:xfrm>
            <a:off x="806450" y="5257800"/>
            <a:ext cx="244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Calibri" pitchFamily="34" charset="0"/>
              </a:rPr>
              <a:t>Parallel to grain</a:t>
            </a:r>
          </a:p>
        </p:txBody>
      </p:sp>
      <p:sp>
        <p:nvSpPr>
          <p:cNvPr id="12297" name="Text Box 101"/>
          <p:cNvSpPr txBox="1">
            <a:spLocks noChangeArrowheads="1"/>
          </p:cNvSpPr>
          <p:nvPr/>
        </p:nvSpPr>
        <p:spPr bwMode="auto">
          <a:xfrm>
            <a:off x="4724400" y="5257800"/>
            <a:ext cx="3411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latin typeface="Calibri" pitchFamily="34" charset="0"/>
              </a:rPr>
              <a:t>Perpendicular to grain</a:t>
            </a:r>
          </a:p>
        </p:txBody>
      </p:sp>
      <p:pic>
        <p:nvPicPr>
          <p:cNvPr id="12298" name="Picture 54" descr="C:\Users\ellis\AppData\Local\Microsoft\Windows\Temporary Internet Files\Content.Outlook\I04LLDOY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34029" r="21985" b="11110"/>
          <a:stretch>
            <a:fillRect/>
          </a:stretch>
        </p:blipFill>
        <p:spPr bwMode="auto">
          <a:xfrm>
            <a:off x="5068888" y="2130425"/>
            <a:ext cx="220027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2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http://www.trees4life.ca/wp-content/uploads/2012/07/tre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4" t="2782" r="22884" b="6490"/>
          <a:stretch>
            <a:fillRect/>
          </a:stretch>
        </p:blipFill>
        <p:spPr bwMode="auto">
          <a:xfrm>
            <a:off x="674688" y="1066800"/>
            <a:ext cx="1387475" cy="222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2" descr="http://forums2.gardenweb.com/forums/trees/msg0316104514704.031443101852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r="8493" b="14717"/>
          <a:stretch>
            <a:fillRect/>
          </a:stretch>
        </p:blipFill>
        <p:spPr bwMode="auto">
          <a:xfrm>
            <a:off x="2513013" y="1066800"/>
            <a:ext cx="1373187" cy="220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4" descr="http://www.alreadymaid.com/wp-content/uploads/2012/10/houston-cleaning-service-maid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108450"/>
            <a:ext cx="1868488" cy="125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16" descr="http://upload.wikimedia.org/wikipedia/commons/5/50/Wood-framed_hous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5865"/>
          <a:stretch>
            <a:fillRect/>
          </a:stretch>
        </p:blipFill>
        <p:spPr bwMode="auto">
          <a:xfrm>
            <a:off x="223838" y="4364038"/>
            <a:ext cx="3138487" cy="1741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9" descr="toilet_paper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5486400"/>
            <a:ext cx="1200150" cy="89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11" descr="http://www.structuremag.org/images/1010-f1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6871"/>
          <a:stretch>
            <a:fillRect/>
          </a:stretch>
        </p:blipFill>
        <p:spPr bwMode="auto">
          <a:xfrm>
            <a:off x="6097588" y="4146550"/>
            <a:ext cx="2517775" cy="204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0" name="Group 14"/>
          <p:cNvGrpSpPr>
            <a:grpSpLocks/>
          </p:cNvGrpSpPr>
          <p:nvPr/>
        </p:nvGrpSpPr>
        <p:grpSpPr bwMode="auto">
          <a:xfrm>
            <a:off x="5518150" y="1119188"/>
            <a:ext cx="3024188" cy="2100262"/>
            <a:chOff x="819149" y="1069538"/>
            <a:chExt cx="6594329" cy="4662292"/>
          </a:xfrm>
        </p:grpSpPr>
        <p:pic>
          <p:nvPicPr>
            <p:cNvPr id="3084" name="Picture 4" descr="http://www.extension.org/sites/default/files/w/8/86/Inner_tree_parts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49" y="1147970"/>
              <a:ext cx="5825143" cy="430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Box 16"/>
            <p:cNvSpPr txBox="1">
              <a:spLocks noChangeArrowheads="1"/>
            </p:cNvSpPr>
            <p:nvPr/>
          </p:nvSpPr>
          <p:spPr bwMode="auto">
            <a:xfrm>
              <a:off x="4876799" y="1069538"/>
              <a:ext cx="1628774" cy="512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900">
                  <a:latin typeface="Calibri" pitchFamily="34" charset="0"/>
                </a:rPr>
                <a:t>Outer bark</a:t>
              </a:r>
            </a:p>
          </p:txBody>
        </p:sp>
        <p:sp>
          <p:nvSpPr>
            <p:cNvPr id="3086" name="TextBox 17"/>
            <p:cNvSpPr txBox="1">
              <a:spLocks noChangeArrowheads="1"/>
            </p:cNvSpPr>
            <p:nvPr/>
          </p:nvSpPr>
          <p:spPr bwMode="auto">
            <a:xfrm>
              <a:off x="5220304" y="4788515"/>
              <a:ext cx="1628774" cy="512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900">
                  <a:latin typeface="Calibri" pitchFamily="34" charset="0"/>
                </a:rPr>
                <a:t>Sapwood</a:t>
              </a:r>
            </a:p>
          </p:txBody>
        </p:sp>
        <p:sp>
          <p:nvSpPr>
            <p:cNvPr id="3087" name="TextBox 18"/>
            <p:cNvSpPr txBox="1">
              <a:spLocks noChangeArrowheads="1"/>
            </p:cNvSpPr>
            <p:nvPr/>
          </p:nvSpPr>
          <p:spPr bwMode="auto">
            <a:xfrm>
              <a:off x="4781549" y="5219375"/>
              <a:ext cx="1628774" cy="512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900">
                  <a:latin typeface="Calibri" pitchFamily="34" charset="0"/>
                </a:rPr>
                <a:t>Heartwood</a:t>
              </a:r>
            </a:p>
          </p:txBody>
        </p:sp>
        <p:sp>
          <p:nvSpPr>
            <p:cNvPr id="3088" name="TextBox 19"/>
            <p:cNvSpPr txBox="1">
              <a:spLocks noChangeArrowheads="1"/>
            </p:cNvSpPr>
            <p:nvPr/>
          </p:nvSpPr>
          <p:spPr bwMode="auto">
            <a:xfrm>
              <a:off x="5596542" y="4445351"/>
              <a:ext cx="1628774" cy="512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900">
                  <a:latin typeface="Calibri" pitchFamily="34" charset="0"/>
                </a:rPr>
                <a:t>Cambium</a:t>
              </a:r>
            </a:p>
          </p:txBody>
        </p:sp>
        <p:sp>
          <p:nvSpPr>
            <p:cNvPr id="3089" name="TextBox 20"/>
            <p:cNvSpPr txBox="1">
              <a:spLocks noChangeArrowheads="1"/>
            </p:cNvSpPr>
            <p:nvPr/>
          </p:nvSpPr>
          <p:spPr bwMode="auto">
            <a:xfrm>
              <a:off x="5784704" y="1458964"/>
              <a:ext cx="1628774" cy="512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900">
                  <a:latin typeface="Calibri" pitchFamily="34" charset="0"/>
                </a:rPr>
                <a:t>Inner bark</a:t>
              </a:r>
            </a:p>
          </p:txBody>
        </p:sp>
        <p:cxnSp>
          <p:nvCxnSpPr>
            <p:cNvPr id="3090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3341188" y="3921766"/>
              <a:ext cx="1879116" cy="126903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1" name="Straight Arrow Connector 22"/>
            <p:cNvCxnSpPr>
              <a:cxnSpLocks noChangeShapeType="1"/>
            </p:cNvCxnSpPr>
            <p:nvPr/>
          </p:nvCxnSpPr>
          <p:spPr bwMode="auto">
            <a:xfrm flipH="1" flipV="1">
              <a:off x="4347029" y="4181174"/>
              <a:ext cx="939557" cy="634519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2" name="Straight Arrow Connector 23"/>
            <p:cNvCxnSpPr>
              <a:cxnSpLocks noChangeShapeType="1"/>
            </p:cNvCxnSpPr>
            <p:nvPr/>
          </p:nvCxnSpPr>
          <p:spPr bwMode="auto">
            <a:xfrm flipH="1" flipV="1">
              <a:off x="4969210" y="3898144"/>
              <a:ext cx="939557" cy="634519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3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5485911" y="1726260"/>
              <a:ext cx="334275" cy="397717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4" name="Straight Arrow Connector 25"/>
            <p:cNvCxnSpPr>
              <a:cxnSpLocks noChangeShapeType="1"/>
            </p:cNvCxnSpPr>
            <p:nvPr/>
          </p:nvCxnSpPr>
          <p:spPr bwMode="auto">
            <a:xfrm flipH="1">
              <a:off x="5227614" y="1461357"/>
              <a:ext cx="331713" cy="388023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81" name="Title 2"/>
          <p:cNvSpPr>
            <a:spLocks noGrp="1"/>
          </p:cNvSpPr>
          <p:nvPr>
            <p:ph type="title"/>
          </p:nvPr>
        </p:nvSpPr>
        <p:spPr>
          <a:xfrm>
            <a:off x="685800" y="9525"/>
            <a:ext cx="7772400" cy="1143000"/>
          </a:xfrm>
        </p:spPr>
        <p:txBody>
          <a:bodyPr/>
          <a:lstStyle/>
          <a:p>
            <a:r>
              <a:rPr lang="en-CA" altLang="en-US" sz="4000" b="1" smtClean="0">
                <a:latin typeface="Calibri" pitchFamily="34" charset="0"/>
              </a:rPr>
              <a:t>Functions of wood</a:t>
            </a:r>
          </a:p>
        </p:txBody>
      </p:sp>
      <p:sp>
        <p:nvSpPr>
          <p:cNvPr id="3082" name="Right Arrow 3"/>
          <p:cNvSpPr>
            <a:spLocks noChangeArrowheads="1"/>
          </p:cNvSpPr>
          <p:nvPr/>
        </p:nvSpPr>
        <p:spPr bwMode="auto">
          <a:xfrm>
            <a:off x="4267200" y="1960563"/>
            <a:ext cx="1082675" cy="295275"/>
          </a:xfrm>
          <a:prstGeom prst="rightArrow">
            <a:avLst>
              <a:gd name="adj1" fmla="val 50000"/>
              <a:gd name="adj2" fmla="val 5000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/>
          </a:p>
        </p:txBody>
      </p:sp>
      <p:pic>
        <p:nvPicPr>
          <p:cNvPr id="3083" name="Picture 10" descr="cardboard-box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5380038"/>
            <a:ext cx="1019175" cy="121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0" descr="C:\Users\ellis\AppData\Local\Microsoft\Windows\Temporary Internet Files\Content.Outlook\I04LLDOY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34029" r="21985" b="11110"/>
          <a:stretch>
            <a:fillRect/>
          </a:stretch>
        </p:blipFill>
        <p:spPr bwMode="auto">
          <a:xfrm>
            <a:off x="2855913" y="2489200"/>
            <a:ext cx="220186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en-US" sz="3200" b="1" smtClean="0">
                <a:latin typeface="Calibri" pitchFamily="34" charset="0"/>
              </a:rPr>
              <a:t>Anisotropy – perpendicular to grain</a:t>
            </a:r>
          </a:p>
        </p:txBody>
      </p:sp>
      <p:sp>
        <p:nvSpPr>
          <p:cNvPr id="13316" name="Line 49"/>
          <p:cNvSpPr>
            <a:spLocks noChangeShapeType="1"/>
          </p:cNvSpPr>
          <p:nvPr/>
        </p:nvSpPr>
        <p:spPr bwMode="auto">
          <a:xfrm flipH="1">
            <a:off x="4632325" y="1944688"/>
            <a:ext cx="1189038" cy="774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317" name="Line 53"/>
          <p:cNvSpPr>
            <a:spLocks noChangeShapeType="1"/>
          </p:cNvSpPr>
          <p:nvPr/>
        </p:nvSpPr>
        <p:spPr bwMode="auto">
          <a:xfrm>
            <a:off x="2268538" y="2025650"/>
            <a:ext cx="1031875" cy="606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318" name="Line 54"/>
          <p:cNvSpPr>
            <a:spLocks noChangeShapeType="1"/>
          </p:cNvSpPr>
          <p:nvPr/>
        </p:nvSpPr>
        <p:spPr bwMode="auto">
          <a:xfrm flipH="1" flipV="1">
            <a:off x="4600575" y="3395663"/>
            <a:ext cx="1220788" cy="546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319" name="Line 52"/>
          <p:cNvSpPr>
            <a:spLocks noChangeShapeType="1"/>
          </p:cNvSpPr>
          <p:nvPr/>
        </p:nvSpPr>
        <p:spPr bwMode="auto">
          <a:xfrm flipV="1">
            <a:off x="1981200" y="3519488"/>
            <a:ext cx="1319213" cy="8429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320" name="TextBox 54"/>
          <p:cNvSpPr txBox="1">
            <a:spLocks noChangeArrowheads="1"/>
          </p:cNvSpPr>
          <p:nvPr/>
        </p:nvSpPr>
        <p:spPr bwMode="auto">
          <a:xfrm>
            <a:off x="5821363" y="1676400"/>
            <a:ext cx="1076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>
                <a:latin typeface="Calibri" pitchFamily="34" charset="0"/>
              </a:rPr>
              <a:t>Radial</a:t>
            </a:r>
          </a:p>
        </p:txBody>
      </p:sp>
      <p:sp>
        <p:nvSpPr>
          <p:cNvPr id="13321" name="TextBox 55"/>
          <p:cNvSpPr txBox="1">
            <a:spLocks noChangeArrowheads="1"/>
          </p:cNvSpPr>
          <p:nvPr/>
        </p:nvSpPr>
        <p:spPr bwMode="auto">
          <a:xfrm>
            <a:off x="5821363" y="3709988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>
                <a:latin typeface="Calibri" pitchFamily="34" charset="0"/>
              </a:rPr>
              <a:t>Tangential</a:t>
            </a:r>
          </a:p>
        </p:txBody>
      </p:sp>
    </p:spTree>
    <p:extLst>
      <p:ext uri="{BB962C8B-B14F-4D97-AF65-F5344CB8AC3E}">
        <p14:creationId xmlns:p14="http://schemas.microsoft.com/office/powerpoint/2010/main" val="35761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4" descr="C:\Users\ellis\AppData\Local\Microsoft\Windows\Temporary Internet Files\Content.Outlook\I04LLDOY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34029" r="21985" b="11110"/>
          <a:stretch>
            <a:fillRect/>
          </a:stretch>
        </p:blipFill>
        <p:spPr bwMode="auto">
          <a:xfrm>
            <a:off x="1582738" y="2587625"/>
            <a:ext cx="220186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31750"/>
            <a:ext cx="7772400" cy="1143000"/>
          </a:xfrm>
        </p:spPr>
        <p:txBody>
          <a:bodyPr/>
          <a:lstStyle/>
          <a:p>
            <a:r>
              <a:rPr lang="en-GB" altLang="en-US" sz="3200" b="1" smtClean="0">
                <a:latin typeface="Calibri" pitchFamily="34" charset="0"/>
              </a:rPr>
              <a:t>Anisotropy – varies by property</a:t>
            </a:r>
          </a:p>
        </p:txBody>
      </p:sp>
      <p:sp>
        <p:nvSpPr>
          <p:cNvPr id="14340" name="Line 49"/>
          <p:cNvSpPr>
            <a:spLocks noChangeShapeType="1"/>
          </p:cNvSpPr>
          <p:nvPr/>
        </p:nvSpPr>
        <p:spPr bwMode="auto">
          <a:xfrm>
            <a:off x="2689225" y="1717675"/>
            <a:ext cx="0" cy="893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1" name="Line 52"/>
          <p:cNvSpPr>
            <a:spLocks noChangeShapeType="1"/>
          </p:cNvSpPr>
          <p:nvPr/>
        </p:nvSpPr>
        <p:spPr bwMode="auto">
          <a:xfrm flipV="1">
            <a:off x="2706688" y="4778375"/>
            <a:ext cx="0" cy="893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1803400" y="1200150"/>
            <a:ext cx="219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>
                <a:latin typeface="Calibri" pitchFamily="34" charset="0"/>
              </a:rPr>
              <a:t>Longitudinal</a:t>
            </a: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5854700" y="1643063"/>
            <a:ext cx="2667000" cy="1568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 i="1">
                <a:latin typeface="Calibri" pitchFamily="34" charset="0"/>
              </a:rPr>
              <a:t>Relative strengths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Longitudinal	5.0</a:t>
            </a:r>
            <a:br>
              <a:rPr lang="en-CA" altLang="en-US" sz="2400">
                <a:latin typeface="Calibri" pitchFamily="34" charset="0"/>
              </a:rPr>
            </a:br>
            <a:r>
              <a:rPr lang="en-CA" altLang="en-US" sz="2400">
                <a:solidFill>
                  <a:srgbClr val="FF0000"/>
                </a:solidFill>
                <a:latin typeface="Calibri" pitchFamily="34" charset="0"/>
              </a:rPr>
              <a:t>Tangential</a:t>
            </a:r>
            <a:r>
              <a:rPr lang="en-CA" altLang="en-US" sz="2400">
                <a:latin typeface="Calibri" pitchFamily="34" charset="0"/>
              </a:rPr>
              <a:t>	1.1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rgbClr val="0000FF"/>
                </a:solidFill>
                <a:latin typeface="Calibri" pitchFamily="34" charset="0"/>
              </a:rPr>
              <a:t>Radial</a:t>
            </a:r>
            <a:r>
              <a:rPr lang="en-CA" altLang="en-US" sz="2400">
                <a:latin typeface="Calibri" pitchFamily="34" charset="0"/>
              </a:rPr>
              <a:t>		1.0</a:t>
            </a:r>
          </a:p>
        </p:txBody>
      </p:sp>
      <p:sp>
        <p:nvSpPr>
          <p:cNvPr id="14344" name="Line 49"/>
          <p:cNvSpPr>
            <a:spLocks noChangeShapeType="1"/>
          </p:cNvSpPr>
          <p:nvPr/>
        </p:nvSpPr>
        <p:spPr bwMode="auto">
          <a:xfrm flipH="1">
            <a:off x="3359150" y="2043113"/>
            <a:ext cx="1189038" cy="7762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5" name="Line 53"/>
          <p:cNvSpPr>
            <a:spLocks noChangeShapeType="1"/>
          </p:cNvSpPr>
          <p:nvPr/>
        </p:nvSpPr>
        <p:spPr bwMode="auto">
          <a:xfrm>
            <a:off x="995363" y="2124075"/>
            <a:ext cx="1031875" cy="606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6" name="Line 54"/>
          <p:cNvSpPr>
            <a:spLocks noChangeShapeType="1"/>
          </p:cNvSpPr>
          <p:nvPr/>
        </p:nvSpPr>
        <p:spPr bwMode="auto">
          <a:xfrm flipH="1" flipV="1">
            <a:off x="3327400" y="3494088"/>
            <a:ext cx="1220788" cy="546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7" name="Line 52"/>
          <p:cNvSpPr>
            <a:spLocks noChangeShapeType="1"/>
          </p:cNvSpPr>
          <p:nvPr/>
        </p:nvSpPr>
        <p:spPr bwMode="auto">
          <a:xfrm flipV="1">
            <a:off x="708025" y="3617913"/>
            <a:ext cx="1319213" cy="8429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48" name="TextBox 54"/>
          <p:cNvSpPr txBox="1">
            <a:spLocks noChangeArrowheads="1"/>
          </p:cNvSpPr>
          <p:nvPr/>
        </p:nvSpPr>
        <p:spPr bwMode="auto">
          <a:xfrm>
            <a:off x="4548188" y="1774825"/>
            <a:ext cx="1076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>
                <a:solidFill>
                  <a:srgbClr val="0000FF"/>
                </a:solidFill>
                <a:latin typeface="Calibri" pitchFamily="34" charset="0"/>
              </a:rPr>
              <a:t>Radial</a:t>
            </a:r>
          </a:p>
        </p:txBody>
      </p:sp>
      <p:sp>
        <p:nvSpPr>
          <p:cNvPr id="14349" name="TextBox 55"/>
          <p:cNvSpPr txBox="1">
            <a:spLocks noChangeArrowheads="1"/>
          </p:cNvSpPr>
          <p:nvPr/>
        </p:nvSpPr>
        <p:spPr bwMode="auto">
          <a:xfrm>
            <a:off x="4548188" y="380841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800">
                <a:solidFill>
                  <a:srgbClr val="FF0000"/>
                </a:solidFill>
                <a:latin typeface="Calibri" pitchFamily="34" charset="0"/>
              </a:rPr>
              <a:t>Tangential</a:t>
            </a:r>
          </a:p>
        </p:txBody>
      </p:sp>
      <p:sp>
        <p:nvSpPr>
          <p:cNvPr id="14350" name="TextBox 1"/>
          <p:cNvSpPr txBox="1">
            <a:spLocks noChangeArrowheads="1"/>
          </p:cNvSpPr>
          <p:nvPr/>
        </p:nvSpPr>
        <p:spPr bwMode="auto">
          <a:xfrm>
            <a:off x="5854700" y="4476750"/>
            <a:ext cx="2832100" cy="1570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 i="1">
                <a:latin typeface="Calibri" pitchFamily="34" charset="0"/>
              </a:rPr>
              <a:t>Relative permeability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Longitudinal	100</a:t>
            </a:r>
            <a:br>
              <a:rPr lang="en-CA" altLang="en-US" sz="2400">
                <a:latin typeface="Calibri" pitchFamily="34" charset="0"/>
              </a:rPr>
            </a:br>
            <a:r>
              <a:rPr lang="en-CA" altLang="en-US" sz="2400">
                <a:solidFill>
                  <a:srgbClr val="FF0000"/>
                </a:solidFill>
                <a:latin typeface="Calibri" pitchFamily="34" charset="0"/>
              </a:rPr>
              <a:t>Tangential</a:t>
            </a:r>
            <a:r>
              <a:rPr lang="en-CA" altLang="en-US" sz="2400">
                <a:latin typeface="Calibri" pitchFamily="34" charset="0"/>
              </a:rPr>
              <a:t>	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solidFill>
                  <a:srgbClr val="0000FF"/>
                </a:solidFill>
                <a:latin typeface="Calibri" pitchFamily="34" charset="0"/>
              </a:rPr>
              <a:t>Radial</a:t>
            </a:r>
            <a:r>
              <a:rPr lang="en-CA" altLang="en-US" sz="2400">
                <a:latin typeface="Calibri" pitchFamily="34" charset="0"/>
              </a:rPr>
              <a:t>		    1</a:t>
            </a:r>
          </a:p>
        </p:txBody>
      </p:sp>
    </p:spTree>
    <p:extLst>
      <p:ext uri="{BB962C8B-B14F-4D97-AF65-F5344CB8AC3E}">
        <p14:creationId xmlns:p14="http://schemas.microsoft.com/office/powerpoint/2010/main" val="32937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GB" altLang="en-US" sz="3600" u="sng" smtClean="0"/>
              <a:t>Hygroscopicity</a:t>
            </a:r>
            <a:endParaRPr lang="en-GB" altLang="en-US" smtClean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887788" y="2471738"/>
            <a:ext cx="546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897438" y="3014663"/>
            <a:ext cx="5857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O</a:t>
            </a:r>
            <a:endParaRPr lang="en-GB" altLang="en-US" sz="24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925888" y="3741738"/>
            <a:ext cx="5461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114800" y="2133600"/>
            <a:ext cx="4365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264150" y="2800350"/>
            <a:ext cx="7747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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114800" y="4038600"/>
            <a:ext cx="774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4368800" y="2876550"/>
            <a:ext cx="485775" cy="2809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4451350" y="3465513"/>
            <a:ext cx="409575" cy="3794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403975" y="3452813"/>
            <a:ext cx="54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7410450" y="3995738"/>
            <a:ext cx="5857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O</a:t>
            </a:r>
            <a:endParaRPr lang="en-GB" altLang="en-US" sz="2400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440488" y="4722813"/>
            <a:ext cx="54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705600" y="3200400"/>
            <a:ext cx="4984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7696200" y="3886200"/>
            <a:ext cx="381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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6172200" y="4953000"/>
            <a:ext cx="392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6883400" y="3859213"/>
            <a:ext cx="485775" cy="2809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H="1">
            <a:off x="6964363" y="4448175"/>
            <a:ext cx="409575" cy="377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5410200" y="3352800"/>
            <a:ext cx="769938" cy="220663"/>
          </a:xfrm>
          <a:prstGeom prst="line">
            <a:avLst/>
          </a:prstGeom>
          <a:noFill/>
          <a:ln w="3175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705600" y="1981200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Hydrogen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Bond</a:t>
            </a:r>
            <a:endParaRPr lang="en-GB" altLang="en-US" sz="2400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H="1">
            <a:off x="6073775" y="2514600"/>
            <a:ext cx="555625" cy="8080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460500" y="4876800"/>
            <a:ext cx="14351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Water</a:t>
            </a:r>
            <a:endParaRPr lang="en-GB" altLang="en-US" sz="2400"/>
          </a:p>
        </p:txBody>
      </p:sp>
      <p:pic>
        <p:nvPicPr>
          <p:cNvPr id="11287" name="Picture 9" descr="http://www.geo.arizona.edu/xtal/nats101/9_7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26479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GB" altLang="en-US" sz="3600" u="sng" smtClean="0"/>
              <a:t>Hygroscopicity</a:t>
            </a:r>
            <a:endParaRPr lang="en-GB" altLang="en-US" smtClean="0"/>
          </a:p>
        </p:txBody>
      </p:sp>
      <p:sp>
        <p:nvSpPr>
          <p:cNvPr id="12291" name="Rectangle 23"/>
          <p:cNvSpPr>
            <a:spLocks noChangeArrowheads="1"/>
          </p:cNvSpPr>
          <p:nvPr/>
        </p:nvSpPr>
        <p:spPr bwMode="auto">
          <a:xfrm>
            <a:off x="3108325" y="3344863"/>
            <a:ext cx="5810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O</a:t>
            </a:r>
            <a:endParaRPr lang="en-GB" altLang="en-US" sz="2400"/>
          </a:p>
        </p:txBody>
      </p:sp>
      <p:sp>
        <p:nvSpPr>
          <p:cNvPr id="12292" name="Text Box 24"/>
          <p:cNvSpPr txBox="1">
            <a:spLocks noChangeArrowheads="1"/>
          </p:cNvSpPr>
          <p:nvPr/>
        </p:nvSpPr>
        <p:spPr bwMode="auto">
          <a:xfrm>
            <a:off x="3900488" y="2676525"/>
            <a:ext cx="5397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2293" name="Text Box 25"/>
          <p:cNvSpPr txBox="1">
            <a:spLocks noChangeArrowheads="1"/>
          </p:cNvSpPr>
          <p:nvPr/>
        </p:nvSpPr>
        <p:spPr bwMode="auto">
          <a:xfrm>
            <a:off x="4184650" y="2438400"/>
            <a:ext cx="7683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2294" name="Text Box 26"/>
          <p:cNvSpPr txBox="1">
            <a:spLocks noChangeArrowheads="1"/>
          </p:cNvSpPr>
          <p:nvPr/>
        </p:nvSpPr>
        <p:spPr bwMode="auto">
          <a:xfrm>
            <a:off x="4572000" y="4129088"/>
            <a:ext cx="54133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2295" name="Text Box 28"/>
          <p:cNvSpPr txBox="1">
            <a:spLocks noChangeArrowheads="1"/>
          </p:cNvSpPr>
          <p:nvPr/>
        </p:nvSpPr>
        <p:spPr bwMode="auto">
          <a:xfrm>
            <a:off x="4640263" y="5273675"/>
            <a:ext cx="541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</a:t>
            </a:r>
            <a:endParaRPr lang="en-GB" altLang="en-US" sz="2400"/>
          </a:p>
        </p:txBody>
      </p:sp>
      <p:sp>
        <p:nvSpPr>
          <p:cNvPr id="12296" name="Text Box 29"/>
          <p:cNvSpPr txBox="1">
            <a:spLocks noChangeArrowheads="1"/>
          </p:cNvSpPr>
          <p:nvPr/>
        </p:nvSpPr>
        <p:spPr bwMode="auto">
          <a:xfrm>
            <a:off x="4800600" y="3900488"/>
            <a:ext cx="7667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2297" name="Text Box 30"/>
          <p:cNvSpPr txBox="1">
            <a:spLocks noChangeArrowheads="1"/>
          </p:cNvSpPr>
          <p:nvPr/>
        </p:nvSpPr>
        <p:spPr bwMode="auto">
          <a:xfrm>
            <a:off x="5784850" y="4510088"/>
            <a:ext cx="7683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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2298" name="Text Box 31"/>
          <p:cNvSpPr txBox="1">
            <a:spLocks noChangeArrowheads="1"/>
          </p:cNvSpPr>
          <p:nvPr/>
        </p:nvSpPr>
        <p:spPr bwMode="auto">
          <a:xfrm>
            <a:off x="4873625" y="5410200"/>
            <a:ext cx="7651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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2299" name="Line 32"/>
          <p:cNvSpPr>
            <a:spLocks noChangeShapeType="1"/>
          </p:cNvSpPr>
          <p:nvPr/>
        </p:nvSpPr>
        <p:spPr bwMode="auto">
          <a:xfrm>
            <a:off x="4902200" y="4383088"/>
            <a:ext cx="466725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0" name="Line 33"/>
          <p:cNvSpPr>
            <a:spLocks noChangeShapeType="1"/>
          </p:cNvSpPr>
          <p:nvPr/>
        </p:nvSpPr>
        <p:spPr bwMode="auto">
          <a:xfrm flipH="1">
            <a:off x="4981575" y="4989513"/>
            <a:ext cx="392113" cy="3873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1" name="Text Box 34"/>
          <p:cNvSpPr txBox="1">
            <a:spLocks noChangeArrowheads="1"/>
          </p:cNvSpPr>
          <p:nvPr/>
        </p:nvSpPr>
        <p:spPr bwMode="auto">
          <a:xfrm>
            <a:off x="3276600" y="3662363"/>
            <a:ext cx="4937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solidFill>
                  <a:srgbClr val="0000FF"/>
                </a:solidFill>
                <a:latin typeface="Symbol" pitchFamily="18" charset="2"/>
              </a:rPr>
              <a:t>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12302" name="Line 35"/>
          <p:cNvSpPr>
            <a:spLocks noChangeShapeType="1"/>
          </p:cNvSpPr>
          <p:nvPr/>
        </p:nvSpPr>
        <p:spPr bwMode="auto">
          <a:xfrm>
            <a:off x="2438400" y="1990725"/>
            <a:ext cx="0" cy="3386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3" name="Text Box 36"/>
          <p:cNvSpPr txBox="1">
            <a:spLocks noChangeArrowheads="1"/>
          </p:cNvSpPr>
          <p:nvPr/>
        </p:nvSpPr>
        <p:spPr bwMode="auto">
          <a:xfrm rot="-5460000">
            <a:off x="1321594" y="3102769"/>
            <a:ext cx="140176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3600">
                <a:latin typeface="Arial" pitchFamily="34" charset="0"/>
              </a:rPr>
              <a:t>Wood</a:t>
            </a:r>
            <a:endParaRPr lang="en-GB" altLang="en-US" sz="3600"/>
          </a:p>
        </p:txBody>
      </p:sp>
      <p:sp>
        <p:nvSpPr>
          <p:cNvPr id="12304" name="Line 37"/>
          <p:cNvSpPr>
            <a:spLocks noChangeShapeType="1"/>
          </p:cNvSpPr>
          <p:nvPr/>
        </p:nvSpPr>
        <p:spPr bwMode="auto">
          <a:xfrm>
            <a:off x="2438400" y="3629025"/>
            <a:ext cx="6064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5" name="Line 38"/>
          <p:cNvSpPr>
            <a:spLocks noChangeShapeType="1"/>
          </p:cNvSpPr>
          <p:nvPr/>
        </p:nvSpPr>
        <p:spPr bwMode="auto">
          <a:xfrm flipV="1">
            <a:off x="3429000" y="3048000"/>
            <a:ext cx="384175" cy="3492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6" name="Line 39"/>
          <p:cNvSpPr>
            <a:spLocks noChangeShapeType="1"/>
          </p:cNvSpPr>
          <p:nvPr/>
        </p:nvSpPr>
        <p:spPr bwMode="auto">
          <a:xfrm>
            <a:off x="3697288" y="3843338"/>
            <a:ext cx="765175" cy="330200"/>
          </a:xfrm>
          <a:prstGeom prst="line">
            <a:avLst/>
          </a:prstGeom>
          <a:noFill/>
          <a:ln w="3175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7" name="Text Box 40"/>
          <p:cNvSpPr txBox="1">
            <a:spLocks noChangeArrowheads="1"/>
          </p:cNvSpPr>
          <p:nvPr/>
        </p:nvSpPr>
        <p:spPr bwMode="auto">
          <a:xfrm>
            <a:off x="5773738" y="1981200"/>
            <a:ext cx="13890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Hydrogen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Bond</a:t>
            </a:r>
            <a:endParaRPr lang="en-GB" altLang="en-US" sz="2400"/>
          </a:p>
        </p:txBody>
      </p:sp>
      <p:sp>
        <p:nvSpPr>
          <p:cNvPr id="12308" name="Line 41"/>
          <p:cNvSpPr>
            <a:spLocks noChangeShapeType="1"/>
          </p:cNvSpPr>
          <p:nvPr/>
        </p:nvSpPr>
        <p:spPr bwMode="auto">
          <a:xfrm flipH="1">
            <a:off x="4103688" y="2598738"/>
            <a:ext cx="1508125" cy="1158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09" name="Rectangle 43"/>
          <p:cNvSpPr>
            <a:spLocks noChangeArrowheads="1"/>
          </p:cNvSpPr>
          <p:nvPr/>
        </p:nvSpPr>
        <p:spPr bwMode="auto">
          <a:xfrm>
            <a:off x="5438775" y="4662488"/>
            <a:ext cx="5810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altLang="en-US" sz="2400">
                <a:latin typeface="Arial" pitchFamily="34" charset="0"/>
              </a:rPr>
              <a:t>O</a:t>
            </a: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10378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3"/>
          <p:cNvGrpSpPr>
            <a:grpSpLocks/>
          </p:cNvGrpSpPr>
          <p:nvPr/>
        </p:nvGrpSpPr>
        <p:grpSpPr bwMode="auto">
          <a:xfrm>
            <a:off x="1143000" y="1600200"/>
            <a:ext cx="2160588" cy="4191000"/>
            <a:chOff x="6300788" y="1447800"/>
            <a:chExt cx="2160587" cy="4191000"/>
          </a:xfrm>
        </p:grpSpPr>
        <p:sp>
          <p:nvSpPr>
            <p:cNvPr id="49" name="Rectangle 48"/>
            <p:cNvSpPr/>
            <p:nvPr/>
          </p:nvSpPr>
          <p:spPr bwMode="auto">
            <a:xfrm>
              <a:off x="6300788" y="1447800"/>
              <a:ext cx="228600" cy="419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84" name="TextBox 5"/>
            <p:cNvSpPr txBox="1">
              <a:spLocks noChangeArrowheads="1"/>
            </p:cNvSpPr>
            <p:nvPr/>
          </p:nvSpPr>
          <p:spPr bwMode="auto">
            <a:xfrm>
              <a:off x="6757988" y="2373313"/>
              <a:ext cx="304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85" name="TextBox 6"/>
            <p:cNvSpPr txBox="1">
              <a:spLocks noChangeArrowheads="1"/>
            </p:cNvSpPr>
            <p:nvPr/>
          </p:nvSpPr>
          <p:spPr bwMode="auto">
            <a:xfrm>
              <a:off x="7138988" y="2068513"/>
              <a:ext cx="328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67" name="Straight Connector 8"/>
            <p:cNvCxnSpPr/>
            <p:nvPr/>
          </p:nvCxnSpPr>
          <p:spPr bwMode="auto">
            <a:xfrm flipV="1">
              <a:off x="7062788" y="2373313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1"/>
            <p:cNvCxnSpPr/>
            <p:nvPr/>
          </p:nvCxnSpPr>
          <p:spPr bwMode="auto">
            <a:xfrm>
              <a:off x="6529388" y="25908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88" name="Group 14"/>
            <p:cNvGrpSpPr>
              <a:grpSpLocks/>
            </p:cNvGrpSpPr>
            <p:nvPr/>
          </p:nvGrpSpPr>
          <p:grpSpPr bwMode="auto">
            <a:xfrm>
              <a:off x="6529388" y="3059113"/>
              <a:ext cx="938212" cy="674687"/>
              <a:chOff x="990600" y="2678668"/>
              <a:chExt cx="938536" cy="674132"/>
            </a:xfrm>
          </p:grpSpPr>
          <p:grpSp>
            <p:nvGrpSpPr>
              <p:cNvPr id="13412" name="Group 12"/>
              <p:cNvGrpSpPr>
                <a:grpSpLocks/>
              </p:cNvGrpSpPr>
              <p:nvPr/>
            </p:nvGrpSpPr>
            <p:grpSpPr bwMode="auto">
              <a:xfrm>
                <a:off x="1219200" y="2678668"/>
                <a:ext cx="709936" cy="674132"/>
                <a:chOff x="1524000" y="2667000"/>
                <a:chExt cx="709936" cy="674132"/>
              </a:xfrm>
            </p:grpSpPr>
            <p:sp>
              <p:nvSpPr>
                <p:cNvPr id="1341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524000" y="2971800"/>
                  <a:ext cx="3048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>
                      <a:latin typeface="Calibri" pitchFamily="34" charset="0"/>
                    </a:rPr>
                    <a:t>O</a:t>
                  </a:r>
                </a:p>
              </p:txBody>
            </p:sp>
            <p:sp>
              <p:nvSpPr>
                <p:cNvPr id="1341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1905000" y="2667000"/>
                  <a:ext cx="32893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>
                      <a:latin typeface="Calibri" pitchFamily="34" charset="0"/>
                    </a:rPr>
                    <a:t>H</a:t>
                  </a:r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1828984" y="2971549"/>
                  <a:ext cx="152453" cy="1205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/>
            </p:nvCxnSpPr>
            <p:spPr>
              <a:xfrm>
                <a:off x="990600" y="3200525"/>
                <a:ext cx="22867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89" name="TextBox 54"/>
            <p:cNvSpPr txBox="1">
              <a:spLocks noChangeArrowheads="1"/>
            </p:cNvSpPr>
            <p:nvPr/>
          </p:nvSpPr>
          <p:spPr bwMode="auto">
            <a:xfrm>
              <a:off x="6757988" y="4354513"/>
              <a:ext cx="304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90" name="TextBox 55"/>
            <p:cNvSpPr txBox="1">
              <a:spLocks noChangeArrowheads="1"/>
            </p:cNvSpPr>
            <p:nvPr/>
          </p:nvSpPr>
          <p:spPr bwMode="auto">
            <a:xfrm>
              <a:off x="7138988" y="4049713"/>
              <a:ext cx="328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flipV="1">
              <a:off x="7062788" y="4354513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auto">
            <a:xfrm>
              <a:off x="6529388" y="45720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 bwMode="auto">
            <a:xfrm rot="10800000">
              <a:off x="8232775" y="1447800"/>
              <a:ext cx="228600" cy="419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94" name="TextBox 5"/>
            <p:cNvSpPr txBox="1">
              <a:spLocks noChangeArrowheads="1"/>
            </p:cNvSpPr>
            <p:nvPr/>
          </p:nvSpPr>
          <p:spPr bwMode="auto">
            <a:xfrm rot="10800000">
              <a:off x="7696200" y="43434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95" name="TextBox 6"/>
            <p:cNvSpPr txBox="1">
              <a:spLocks noChangeArrowheads="1"/>
            </p:cNvSpPr>
            <p:nvPr/>
          </p:nvSpPr>
          <p:spPr bwMode="auto">
            <a:xfrm rot="10800000">
              <a:off x="7291388" y="4648200"/>
              <a:ext cx="3286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87" name="Straight Connector 8"/>
            <p:cNvCxnSpPr/>
            <p:nvPr/>
          </p:nvCxnSpPr>
          <p:spPr bwMode="auto">
            <a:xfrm rot="10800000" flipV="1">
              <a:off x="7546975" y="459263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1"/>
            <p:cNvCxnSpPr/>
            <p:nvPr/>
          </p:nvCxnSpPr>
          <p:spPr bwMode="auto">
            <a:xfrm rot="10800000">
              <a:off x="8004175" y="449103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98" name="TextBox 79"/>
            <p:cNvSpPr txBox="1">
              <a:spLocks noChangeArrowheads="1"/>
            </p:cNvSpPr>
            <p:nvPr/>
          </p:nvSpPr>
          <p:spPr bwMode="auto">
            <a:xfrm rot="10800000">
              <a:off x="7696200" y="33528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99" name="TextBox 80"/>
            <p:cNvSpPr txBox="1">
              <a:spLocks noChangeArrowheads="1"/>
            </p:cNvSpPr>
            <p:nvPr/>
          </p:nvSpPr>
          <p:spPr bwMode="auto">
            <a:xfrm rot="10800000">
              <a:off x="7291388" y="3657600"/>
              <a:ext cx="3286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82" name="Straight Connector 81"/>
            <p:cNvCxnSpPr/>
            <p:nvPr/>
          </p:nvCxnSpPr>
          <p:spPr bwMode="auto">
            <a:xfrm rot="10800000" flipV="1">
              <a:off x="7546975" y="360203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 rot="10800000">
              <a:off x="8004175" y="350043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02" name="TextBox 74"/>
            <p:cNvSpPr txBox="1">
              <a:spLocks noChangeArrowheads="1"/>
            </p:cNvSpPr>
            <p:nvPr/>
          </p:nvSpPr>
          <p:spPr bwMode="auto">
            <a:xfrm rot="10800000">
              <a:off x="7696200" y="23622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403" name="TextBox 75"/>
            <p:cNvSpPr txBox="1">
              <a:spLocks noChangeArrowheads="1"/>
            </p:cNvSpPr>
            <p:nvPr/>
          </p:nvSpPr>
          <p:spPr bwMode="auto">
            <a:xfrm rot="10800000">
              <a:off x="7291388" y="2667000"/>
              <a:ext cx="3286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 rot="10800000" flipV="1">
              <a:off x="7546975" y="260508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 bwMode="auto">
            <a:xfrm rot="10800000">
              <a:off x="8004175" y="2506663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467600" y="2254250"/>
              <a:ext cx="280987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986588" y="4648200"/>
              <a:ext cx="280988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443787" y="4267200"/>
              <a:ext cx="280988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7443787" y="3276600"/>
              <a:ext cx="280988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062788" y="3657600"/>
              <a:ext cx="280988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062788" y="2667000"/>
              <a:ext cx="280988" cy="1841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5" name="Title 14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z="3600" u="sng" smtClean="0"/>
              <a:t>Water in cell wall</a:t>
            </a:r>
          </a:p>
        </p:txBody>
      </p:sp>
      <p:grpSp>
        <p:nvGrpSpPr>
          <p:cNvPr id="13316" name="Group 102"/>
          <p:cNvGrpSpPr>
            <a:grpSpLocks/>
          </p:cNvGrpSpPr>
          <p:nvPr/>
        </p:nvGrpSpPr>
        <p:grpSpPr bwMode="auto">
          <a:xfrm>
            <a:off x="4953000" y="1600200"/>
            <a:ext cx="3605213" cy="4343400"/>
            <a:chOff x="762000" y="1524000"/>
            <a:chExt cx="3605213" cy="4343400"/>
          </a:xfrm>
        </p:grpSpPr>
        <p:sp>
          <p:nvSpPr>
            <p:cNvPr id="5" name="Rectangle 4"/>
            <p:cNvSpPr/>
            <p:nvPr/>
          </p:nvSpPr>
          <p:spPr>
            <a:xfrm>
              <a:off x="762000" y="1524000"/>
              <a:ext cx="228600" cy="419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18" name="TextBox 5"/>
            <p:cNvSpPr txBox="1">
              <a:spLocks noChangeArrowheads="1"/>
            </p:cNvSpPr>
            <p:nvPr/>
          </p:nvSpPr>
          <p:spPr bwMode="auto">
            <a:xfrm>
              <a:off x="1219200" y="2449513"/>
              <a:ext cx="304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19" name="TextBox 6"/>
            <p:cNvSpPr txBox="1">
              <a:spLocks noChangeArrowheads="1"/>
            </p:cNvSpPr>
            <p:nvPr/>
          </p:nvSpPr>
          <p:spPr bwMode="auto">
            <a:xfrm>
              <a:off x="1600200" y="21447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1524000" y="2449513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990600" y="26670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2" name="TextBox 17"/>
            <p:cNvSpPr txBox="1">
              <a:spLocks noChangeArrowheads="1"/>
            </p:cNvSpPr>
            <p:nvPr/>
          </p:nvSpPr>
          <p:spPr bwMode="auto">
            <a:xfrm>
              <a:off x="1219200" y="3440113"/>
              <a:ext cx="304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23" name="TextBox 18"/>
            <p:cNvSpPr txBox="1">
              <a:spLocks noChangeArrowheads="1"/>
            </p:cNvSpPr>
            <p:nvPr/>
          </p:nvSpPr>
          <p:spPr bwMode="auto">
            <a:xfrm>
              <a:off x="1600200" y="31353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flipV="1">
              <a:off x="1524000" y="3440113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990600" y="36576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6" name="TextBox 23"/>
            <p:cNvSpPr txBox="1">
              <a:spLocks noChangeArrowheads="1"/>
            </p:cNvSpPr>
            <p:nvPr/>
          </p:nvSpPr>
          <p:spPr bwMode="auto">
            <a:xfrm>
              <a:off x="1219200" y="4430713"/>
              <a:ext cx="3048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27" name="TextBox 24"/>
            <p:cNvSpPr txBox="1">
              <a:spLocks noChangeArrowheads="1"/>
            </p:cNvSpPr>
            <p:nvPr/>
          </p:nvSpPr>
          <p:spPr bwMode="auto">
            <a:xfrm>
              <a:off x="1600200" y="41259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1524000" y="4430713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>
              <a:off x="990600" y="46482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 bwMode="auto">
            <a:xfrm rot="10800000">
              <a:off x="4138613" y="1676400"/>
              <a:ext cx="228600" cy="4191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331" name="TextBox 5"/>
            <p:cNvSpPr txBox="1">
              <a:spLocks noChangeArrowheads="1"/>
            </p:cNvSpPr>
            <p:nvPr/>
          </p:nvSpPr>
          <p:spPr bwMode="auto">
            <a:xfrm rot="10800000">
              <a:off x="3605213" y="45720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32" name="TextBox 6"/>
            <p:cNvSpPr txBox="1">
              <a:spLocks noChangeArrowheads="1"/>
            </p:cNvSpPr>
            <p:nvPr/>
          </p:nvSpPr>
          <p:spPr bwMode="auto">
            <a:xfrm rot="10800000">
              <a:off x="3200400" y="48768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47" name="Straight Connector 8"/>
            <p:cNvCxnSpPr/>
            <p:nvPr/>
          </p:nvCxnSpPr>
          <p:spPr bwMode="auto">
            <a:xfrm rot="10800000" flipV="1">
              <a:off x="3449638" y="482123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1"/>
            <p:cNvCxnSpPr/>
            <p:nvPr/>
          </p:nvCxnSpPr>
          <p:spPr bwMode="auto">
            <a:xfrm rot="10800000">
              <a:off x="3910013" y="471963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5" name="TextBox 39"/>
            <p:cNvSpPr txBox="1">
              <a:spLocks noChangeArrowheads="1"/>
            </p:cNvSpPr>
            <p:nvPr/>
          </p:nvSpPr>
          <p:spPr bwMode="auto">
            <a:xfrm rot="10800000">
              <a:off x="3605213" y="35814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36" name="TextBox 40"/>
            <p:cNvSpPr txBox="1">
              <a:spLocks noChangeArrowheads="1"/>
            </p:cNvSpPr>
            <p:nvPr/>
          </p:nvSpPr>
          <p:spPr bwMode="auto">
            <a:xfrm rot="10800000">
              <a:off x="3200400" y="38862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rot="10800000" flipV="1">
              <a:off x="3446463" y="383063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10800000">
              <a:off x="3906838" y="372903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TextBox 34"/>
            <p:cNvSpPr txBox="1">
              <a:spLocks noChangeArrowheads="1"/>
            </p:cNvSpPr>
            <p:nvPr/>
          </p:nvSpPr>
          <p:spPr bwMode="auto">
            <a:xfrm rot="10800000">
              <a:off x="3605213" y="25908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40" name="TextBox 35"/>
            <p:cNvSpPr txBox="1">
              <a:spLocks noChangeArrowheads="1"/>
            </p:cNvSpPr>
            <p:nvPr/>
          </p:nvSpPr>
          <p:spPr bwMode="auto">
            <a:xfrm rot="10800000">
              <a:off x="3200400" y="28956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3449638" y="2840038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10800000">
              <a:off x="3906838" y="2738438"/>
              <a:ext cx="2286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43" name="TextBox 97"/>
            <p:cNvSpPr txBox="1">
              <a:spLocks noChangeArrowheads="1"/>
            </p:cNvSpPr>
            <p:nvPr/>
          </p:nvSpPr>
          <p:spPr bwMode="auto">
            <a:xfrm>
              <a:off x="2743200" y="20574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44" name="TextBox 98"/>
            <p:cNvSpPr txBox="1">
              <a:spLocks noChangeArrowheads="1"/>
            </p:cNvSpPr>
            <p:nvPr/>
          </p:nvSpPr>
          <p:spPr bwMode="auto">
            <a:xfrm>
              <a:off x="3124200" y="17526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 bwMode="auto">
            <a:xfrm flipV="1">
              <a:off x="3048000" y="20574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>
              <a:off x="3048000" y="22860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47" name="TextBox 100"/>
            <p:cNvSpPr txBox="1">
              <a:spLocks noChangeArrowheads="1"/>
            </p:cNvSpPr>
            <p:nvPr/>
          </p:nvSpPr>
          <p:spPr bwMode="auto">
            <a:xfrm>
              <a:off x="3124200" y="22971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sp>
          <p:nvSpPr>
            <p:cNvPr id="13348" name="TextBox 107"/>
            <p:cNvSpPr txBox="1">
              <a:spLocks noChangeArrowheads="1"/>
            </p:cNvSpPr>
            <p:nvPr/>
          </p:nvSpPr>
          <p:spPr bwMode="auto">
            <a:xfrm>
              <a:off x="1905000" y="26670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49" name="TextBox 108"/>
            <p:cNvSpPr txBox="1">
              <a:spLocks noChangeArrowheads="1"/>
            </p:cNvSpPr>
            <p:nvPr/>
          </p:nvSpPr>
          <p:spPr bwMode="auto">
            <a:xfrm>
              <a:off x="2286000" y="23622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 bwMode="auto">
            <a:xfrm flipV="1">
              <a:off x="2209800" y="26670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>
              <a:off x="2209800" y="28956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2" name="TextBox 111"/>
            <p:cNvSpPr txBox="1">
              <a:spLocks noChangeArrowheads="1"/>
            </p:cNvSpPr>
            <p:nvPr/>
          </p:nvSpPr>
          <p:spPr bwMode="auto">
            <a:xfrm>
              <a:off x="2286000" y="29067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sp>
          <p:nvSpPr>
            <p:cNvPr id="13353" name="TextBox 119"/>
            <p:cNvSpPr txBox="1">
              <a:spLocks noChangeArrowheads="1"/>
            </p:cNvSpPr>
            <p:nvPr/>
          </p:nvSpPr>
          <p:spPr bwMode="auto">
            <a:xfrm>
              <a:off x="1752600" y="35814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54" name="TextBox 120"/>
            <p:cNvSpPr txBox="1">
              <a:spLocks noChangeArrowheads="1"/>
            </p:cNvSpPr>
            <p:nvPr/>
          </p:nvSpPr>
          <p:spPr bwMode="auto">
            <a:xfrm>
              <a:off x="2133600" y="32766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 flipV="1">
              <a:off x="2057400" y="35814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>
              <a:off x="2057400" y="38100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7" name="TextBox 123"/>
            <p:cNvSpPr txBox="1">
              <a:spLocks noChangeArrowheads="1"/>
            </p:cNvSpPr>
            <p:nvPr/>
          </p:nvSpPr>
          <p:spPr bwMode="auto">
            <a:xfrm>
              <a:off x="2133600" y="38211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sp>
          <p:nvSpPr>
            <p:cNvPr id="13358" name="TextBox 125"/>
            <p:cNvSpPr txBox="1">
              <a:spLocks noChangeArrowheads="1"/>
            </p:cNvSpPr>
            <p:nvPr/>
          </p:nvSpPr>
          <p:spPr bwMode="auto">
            <a:xfrm>
              <a:off x="2490788" y="32766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59" name="TextBox 126"/>
            <p:cNvSpPr txBox="1">
              <a:spLocks noChangeArrowheads="1"/>
            </p:cNvSpPr>
            <p:nvPr/>
          </p:nvSpPr>
          <p:spPr bwMode="auto">
            <a:xfrm>
              <a:off x="2871788" y="2971800"/>
              <a:ext cx="3286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28" name="Straight Connector 127"/>
            <p:cNvCxnSpPr/>
            <p:nvPr/>
          </p:nvCxnSpPr>
          <p:spPr bwMode="auto">
            <a:xfrm flipV="1">
              <a:off x="2795588" y="32766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 bwMode="auto">
            <a:xfrm>
              <a:off x="2795588" y="3505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62" name="TextBox 129"/>
            <p:cNvSpPr txBox="1">
              <a:spLocks noChangeArrowheads="1"/>
            </p:cNvSpPr>
            <p:nvPr/>
          </p:nvSpPr>
          <p:spPr bwMode="auto">
            <a:xfrm>
              <a:off x="2871788" y="3516313"/>
              <a:ext cx="3286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sp>
          <p:nvSpPr>
            <p:cNvPr id="13363" name="TextBox 131"/>
            <p:cNvSpPr txBox="1">
              <a:spLocks noChangeArrowheads="1"/>
            </p:cNvSpPr>
            <p:nvPr/>
          </p:nvSpPr>
          <p:spPr bwMode="auto">
            <a:xfrm>
              <a:off x="2057400" y="43434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64" name="TextBox 132"/>
            <p:cNvSpPr txBox="1">
              <a:spLocks noChangeArrowheads="1"/>
            </p:cNvSpPr>
            <p:nvPr/>
          </p:nvSpPr>
          <p:spPr bwMode="auto">
            <a:xfrm>
              <a:off x="2438400" y="40386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 bwMode="auto">
            <a:xfrm flipV="1">
              <a:off x="2362200" y="43434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>
              <a:off x="2362200" y="45720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67" name="TextBox 135"/>
            <p:cNvSpPr txBox="1">
              <a:spLocks noChangeArrowheads="1"/>
            </p:cNvSpPr>
            <p:nvPr/>
          </p:nvSpPr>
          <p:spPr bwMode="auto">
            <a:xfrm>
              <a:off x="2438400" y="45831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sp>
          <p:nvSpPr>
            <p:cNvPr id="13368" name="TextBox 137"/>
            <p:cNvSpPr txBox="1">
              <a:spLocks noChangeArrowheads="1"/>
            </p:cNvSpPr>
            <p:nvPr/>
          </p:nvSpPr>
          <p:spPr bwMode="auto">
            <a:xfrm>
              <a:off x="2743200" y="3886200"/>
              <a:ext cx="304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O</a:t>
              </a:r>
            </a:p>
          </p:txBody>
        </p:sp>
        <p:sp>
          <p:nvSpPr>
            <p:cNvPr id="13369" name="TextBox 138"/>
            <p:cNvSpPr txBox="1">
              <a:spLocks noChangeArrowheads="1"/>
            </p:cNvSpPr>
            <p:nvPr/>
          </p:nvSpPr>
          <p:spPr bwMode="auto">
            <a:xfrm>
              <a:off x="3124200" y="3581400"/>
              <a:ext cx="3286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40" name="Straight Connector 139"/>
            <p:cNvCxnSpPr/>
            <p:nvPr/>
          </p:nvCxnSpPr>
          <p:spPr bwMode="auto">
            <a:xfrm flipV="1">
              <a:off x="3048000" y="3886200"/>
              <a:ext cx="152400" cy="120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3048000" y="41148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72" name="TextBox 141"/>
            <p:cNvSpPr txBox="1">
              <a:spLocks noChangeArrowheads="1"/>
            </p:cNvSpPr>
            <p:nvPr/>
          </p:nvSpPr>
          <p:spPr bwMode="auto">
            <a:xfrm>
              <a:off x="3124200" y="4125913"/>
              <a:ext cx="3286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itchFamily="34" charset="0"/>
                </a:rPr>
                <a:t>H</a:t>
              </a:r>
            </a:p>
          </p:txBody>
        </p:sp>
        <p:cxnSp>
          <p:nvCxnSpPr>
            <p:cNvPr id="145" name="Straight Connector 144"/>
            <p:cNvCxnSpPr/>
            <p:nvPr/>
          </p:nvCxnSpPr>
          <p:spPr>
            <a:xfrm rot="16200000" flipH="1">
              <a:off x="1758950" y="2520950"/>
              <a:ext cx="228600" cy="2159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10800000" flipV="1">
              <a:off x="2501900" y="2241550"/>
              <a:ext cx="241300" cy="1968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16200000" flipH="1">
              <a:off x="3422650" y="2444750"/>
              <a:ext cx="228600" cy="2159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6200000" flipH="1">
              <a:off x="1746250" y="3511550"/>
              <a:ext cx="228600" cy="635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16200000" flipH="1">
              <a:off x="1898650" y="4273550"/>
              <a:ext cx="228600" cy="2159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429000" y="3733800"/>
              <a:ext cx="139700" cy="158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10800000" flipH="1">
              <a:off x="2490788" y="3429000"/>
              <a:ext cx="63500" cy="317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16200000" flipH="1">
              <a:off x="3422650" y="4425950"/>
              <a:ext cx="228600" cy="2159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V="1">
              <a:off x="2767013" y="4114800"/>
              <a:ext cx="39687" cy="10795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6200000" flipH="1">
              <a:off x="2566988" y="3200400"/>
              <a:ext cx="76200" cy="76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5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3600" u="sng" smtClean="0"/>
              <a:t>Water in wood</a:t>
            </a:r>
          </a:p>
        </p:txBody>
      </p:sp>
      <p:sp>
        <p:nvSpPr>
          <p:cNvPr id="10" name="Cube 9"/>
          <p:cNvSpPr/>
          <p:nvPr/>
        </p:nvSpPr>
        <p:spPr>
          <a:xfrm>
            <a:off x="467544" y="2705172"/>
            <a:ext cx="1872208" cy="2376264"/>
          </a:xfrm>
          <a:prstGeom prst="cube">
            <a:avLst>
              <a:gd name="adj" fmla="val 25000"/>
            </a:avLst>
          </a:prstGeom>
          <a:solidFill>
            <a:srgbClr val="99663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" name="Parallelogram 16"/>
          <p:cNvSpPr/>
          <p:nvPr/>
        </p:nvSpPr>
        <p:spPr>
          <a:xfrm>
            <a:off x="827088" y="2814638"/>
            <a:ext cx="1162050" cy="209550"/>
          </a:xfrm>
          <a:prstGeom prst="parallelogram">
            <a:avLst>
              <a:gd name="adj" fmla="val 105603"/>
            </a:avLst>
          </a:prstGeom>
          <a:solidFill>
            <a:srgbClr val="CC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0" name="Cube 19"/>
          <p:cNvSpPr/>
          <p:nvPr/>
        </p:nvSpPr>
        <p:spPr>
          <a:xfrm>
            <a:off x="3419872" y="2633164"/>
            <a:ext cx="2088232" cy="2448272"/>
          </a:xfrm>
          <a:prstGeom prst="cube">
            <a:avLst>
              <a:gd name="adj" fmla="val 25000"/>
            </a:avLst>
          </a:prstGeom>
          <a:solidFill>
            <a:srgbClr val="99663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1" name="Parallelogram 20"/>
          <p:cNvSpPr/>
          <p:nvPr/>
        </p:nvSpPr>
        <p:spPr>
          <a:xfrm>
            <a:off x="3851275" y="2776538"/>
            <a:ext cx="1296988" cy="215900"/>
          </a:xfrm>
          <a:prstGeom prst="parallelogram">
            <a:avLst>
              <a:gd name="adj" fmla="val 105603"/>
            </a:avLst>
          </a:prstGeom>
          <a:solidFill>
            <a:srgbClr val="CC99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3922713" y="2786063"/>
            <a:ext cx="46037" cy="444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" name="Oval 27"/>
          <p:cNvSpPr/>
          <p:nvPr/>
        </p:nvSpPr>
        <p:spPr>
          <a:xfrm>
            <a:off x="3708400" y="28495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3922713" y="2786063"/>
            <a:ext cx="46037" cy="444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3708400" y="28495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3860800" y="30019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3662363" y="301942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3708400" y="28495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3860800" y="30019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4013200" y="301942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3733800" y="306546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8" name="Oval 37"/>
          <p:cNvSpPr/>
          <p:nvPr/>
        </p:nvSpPr>
        <p:spPr>
          <a:xfrm>
            <a:off x="4165600" y="306546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4525963" y="3065463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4643438" y="2705100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49" name="Oval 48"/>
          <p:cNvSpPr/>
          <p:nvPr/>
        </p:nvSpPr>
        <p:spPr>
          <a:xfrm>
            <a:off x="4310063" y="301942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2" name="Oval 51"/>
          <p:cNvSpPr/>
          <p:nvPr/>
        </p:nvSpPr>
        <p:spPr>
          <a:xfrm>
            <a:off x="4660900" y="301942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4" name="Oval 53"/>
          <p:cNvSpPr/>
          <p:nvPr/>
        </p:nvSpPr>
        <p:spPr>
          <a:xfrm>
            <a:off x="4814888" y="30654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5173663" y="2849563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57" name="Oval 56"/>
          <p:cNvSpPr/>
          <p:nvPr/>
        </p:nvSpPr>
        <p:spPr>
          <a:xfrm>
            <a:off x="4022725" y="265906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0" name="Oval 59"/>
          <p:cNvSpPr/>
          <p:nvPr/>
        </p:nvSpPr>
        <p:spPr>
          <a:xfrm>
            <a:off x="5364163" y="2633663"/>
            <a:ext cx="46037" cy="444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2" name="Oval 61"/>
          <p:cNvSpPr/>
          <p:nvPr/>
        </p:nvSpPr>
        <p:spPr>
          <a:xfrm>
            <a:off x="5003800" y="2992438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4" name="Oval 63"/>
          <p:cNvSpPr/>
          <p:nvPr/>
        </p:nvSpPr>
        <p:spPr>
          <a:xfrm>
            <a:off x="4579938" y="2641600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5" name="Oval 64"/>
          <p:cNvSpPr/>
          <p:nvPr/>
        </p:nvSpPr>
        <p:spPr>
          <a:xfrm>
            <a:off x="4381500" y="265906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6" name="Oval 65"/>
          <p:cNvSpPr/>
          <p:nvPr/>
        </p:nvSpPr>
        <p:spPr>
          <a:xfrm>
            <a:off x="4211638" y="2705100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67" name="Oval 66"/>
          <p:cNvSpPr/>
          <p:nvPr/>
        </p:nvSpPr>
        <p:spPr>
          <a:xfrm>
            <a:off x="4579938" y="2641600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0" name="Oval 69"/>
          <p:cNvSpPr/>
          <p:nvPr/>
        </p:nvSpPr>
        <p:spPr>
          <a:xfrm>
            <a:off x="4886325" y="2705100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71" name="Oval 70"/>
          <p:cNvSpPr/>
          <p:nvPr/>
        </p:nvSpPr>
        <p:spPr>
          <a:xfrm>
            <a:off x="5102225" y="2705100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373" name="TextBox 118"/>
          <p:cNvSpPr txBox="1">
            <a:spLocks noChangeArrowheads="1"/>
          </p:cNvSpPr>
          <p:nvPr/>
        </p:nvSpPr>
        <p:spPr bwMode="auto">
          <a:xfrm>
            <a:off x="4572000" y="1676400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/>
              <a:t>Bound water</a:t>
            </a:r>
          </a:p>
        </p:txBody>
      </p:sp>
      <p:sp>
        <p:nvSpPr>
          <p:cNvPr id="14374" name="TextBox 119"/>
          <p:cNvSpPr txBox="1">
            <a:spLocks noChangeArrowheads="1"/>
          </p:cNvSpPr>
          <p:nvPr/>
        </p:nvSpPr>
        <p:spPr bwMode="auto">
          <a:xfrm>
            <a:off x="7391400" y="1600200"/>
            <a:ext cx="1192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/>
              <a:t>Free water</a:t>
            </a:r>
          </a:p>
        </p:txBody>
      </p:sp>
      <p:sp>
        <p:nvSpPr>
          <p:cNvPr id="14375" name="TextBox 120"/>
          <p:cNvSpPr txBox="1">
            <a:spLocks noChangeArrowheads="1"/>
          </p:cNvSpPr>
          <p:nvPr/>
        </p:nvSpPr>
        <p:spPr bwMode="auto">
          <a:xfrm>
            <a:off x="381000" y="1752600"/>
            <a:ext cx="960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/>
              <a:t>Cell wall</a:t>
            </a:r>
          </a:p>
        </p:txBody>
      </p:sp>
      <p:sp>
        <p:nvSpPr>
          <p:cNvPr id="14376" name="TextBox 121"/>
          <p:cNvSpPr txBox="1">
            <a:spLocks noChangeArrowheads="1"/>
          </p:cNvSpPr>
          <p:nvPr/>
        </p:nvSpPr>
        <p:spPr bwMode="auto">
          <a:xfrm>
            <a:off x="2057400" y="1828800"/>
            <a:ext cx="117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/>
              <a:t>Cell lumen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811213" y="2165350"/>
            <a:ext cx="163512" cy="6207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1531938" y="2217738"/>
            <a:ext cx="788987" cy="6778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endCxn id="45" idx="7"/>
          </p:cNvCxnSpPr>
          <p:nvPr/>
        </p:nvCxnSpPr>
        <p:spPr>
          <a:xfrm flipH="1">
            <a:off x="4683125" y="2058988"/>
            <a:ext cx="274638" cy="6524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80" name="TextBox 130"/>
          <p:cNvSpPr txBox="1">
            <a:spLocks noChangeArrowheads="1"/>
          </p:cNvSpPr>
          <p:nvPr/>
        </p:nvSpPr>
        <p:spPr bwMode="auto">
          <a:xfrm>
            <a:off x="663575" y="5356225"/>
            <a:ext cx="822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/>
              <a:t>Oven dry				       &gt; Fibre saturation point</a:t>
            </a:r>
            <a:br>
              <a:rPr lang="en-CA" altLang="en-US" sz="2400"/>
            </a:br>
            <a:r>
              <a:rPr lang="en-CA" altLang="en-US" sz="2400">
                <a:solidFill>
                  <a:srgbClr val="0070C0"/>
                </a:solidFill>
              </a:rPr>
              <a:t>0% m.c.		  0 – 30% m.c.		     &gt; 30% m.c.</a:t>
            </a:r>
          </a:p>
        </p:txBody>
      </p:sp>
      <p:sp>
        <p:nvSpPr>
          <p:cNvPr id="128" name="Cube 127"/>
          <p:cNvSpPr/>
          <p:nvPr/>
        </p:nvSpPr>
        <p:spPr>
          <a:xfrm>
            <a:off x="6446168" y="2657128"/>
            <a:ext cx="2088232" cy="2448272"/>
          </a:xfrm>
          <a:prstGeom prst="cube">
            <a:avLst>
              <a:gd name="adj" fmla="val 25000"/>
            </a:avLst>
          </a:prstGeom>
          <a:solidFill>
            <a:srgbClr val="99663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0" name="Parallelogram 129"/>
          <p:cNvSpPr/>
          <p:nvPr/>
        </p:nvSpPr>
        <p:spPr>
          <a:xfrm>
            <a:off x="6878638" y="2801938"/>
            <a:ext cx="1295400" cy="215900"/>
          </a:xfrm>
          <a:prstGeom prst="parallelogram">
            <a:avLst>
              <a:gd name="adj" fmla="val 105603"/>
            </a:avLst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2" name="Oval 131"/>
          <p:cNvSpPr/>
          <p:nvPr/>
        </p:nvSpPr>
        <p:spPr>
          <a:xfrm>
            <a:off x="6904038" y="2755900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3" name="Oval 132"/>
          <p:cNvSpPr/>
          <p:nvPr/>
        </p:nvSpPr>
        <p:spPr>
          <a:xfrm>
            <a:off x="6948488" y="28098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4" name="Oval 133"/>
          <p:cNvSpPr/>
          <p:nvPr/>
        </p:nvSpPr>
        <p:spPr>
          <a:xfrm>
            <a:off x="6734175" y="28733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5" name="Oval 134"/>
          <p:cNvSpPr/>
          <p:nvPr/>
        </p:nvSpPr>
        <p:spPr>
          <a:xfrm>
            <a:off x="6948488" y="28098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6" name="Oval 135"/>
          <p:cNvSpPr/>
          <p:nvPr/>
        </p:nvSpPr>
        <p:spPr>
          <a:xfrm>
            <a:off x="6734175" y="28733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7" name="Oval 136"/>
          <p:cNvSpPr/>
          <p:nvPr/>
        </p:nvSpPr>
        <p:spPr>
          <a:xfrm>
            <a:off x="6886575" y="30257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8" name="Oval 137"/>
          <p:cNvSpPr/>
          <p:nvPr/>
        </p:nvSpPr>
        <p:spPr>
          <a:xfrm>
            <a:off x="6688138" y="3043238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39" name="Oval 138"/>
          <p:cNvSpPr/>
          <p:nvPr/>
        </p:nvSpPr>
        <p:spPr>
          <a:xfrm>
            <a:off x="6734175" y="28733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0" name="Oval 139"/>
          <p:cNvSpPr/>
          <p:nvPr/>
        </p:nvSpPr>
        <p:spPr>
          <a:xfrm>
            <a:off x="6886575" y="30257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1" name="Oval 140"/>
          <p:cNvSpPr/>
          <p:nvPr/>
        </p:nvSpPr>
        <p:spPr>
          <a:xfrm>
            <a:off x="7038975" y="3043238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2" name="Oval 141"/>
          <p:cNvSpPr/>
          <p:nvPr/>
        </p:nvSpPr>
        <p:spPr>
          <a:xfrm>
            <a:off x="6761163" y="308927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3" name="Oval 142"/>
          <p:cNvSpPr/>
          <p:nvPr/>
        </p:nvSpPr>
        <p:spPr>
          <a:xfrm>
            <a:off x="7192963" y="30892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4" name="Oval 143"/>
          <p:cNvSpPr/>
          <p:nvPr/>
        </p:nvSpPr>
        <p:spPr>
          <a:xfrm>
            <a:off x="7408863" y="30892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5" name="Oval 144"/>
          <p:cNvSpPr/>
          <p:nvPr/>
        </p:nvSpPr>
        <p:spPr>
          <a:xfrm>
            <a:off x="7553325" y="308927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6" name="Oval 145"/>
          <p:cNvSpPr/>
          <p:nvPr/>
        </p:nvSpPr>
        <p:spPr>
          <a:xfrm>
            <a:off x="7445375" y="265747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7" name="Oval 146"/>
          <p:cNvSpPr/>
          <p:nvPr/>
        </p:nvSpPr>
        <p:spPr>
          <a:xfrm>
            <a:off x="7670800" y="272891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8" name="Oval 147"/>
          <p:cNvSpPr/>
          <p:nvPr/>
        </p:nvSpPr>
        <p:spPr>
          <a:xfrm>
            <a:off x="7958138" y="30892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49" name="Oval 148"/>
          <p:cNvSpPr/>
          <p:nvPr/>
        </p:nvSpPr>
        <p:spPr>
          <a:xfrm>
            <a:off x="7021513" y="2728913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0" name="Oval 149"/>
          <p:cNvSpPr/>
          <p:nvPr/>
        </p:nvSpPr>
        <p:spPr>
          <a:xfrm>
            <a:off x="7534275" y="30257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1" name="Oval 150"/>
          <p:cNvSpPr/>
          <p:nvPr/>
        </p:nvSpPr>
        <p:spPr>
          <a:xfrm>
            <a:off x="7335838" y="3043238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2" name="Oval 151"/>
          <p:cNvSpPr/>
          <p:nvPr/>
        </p:nvSpPr>
        <p:spPr>
          <a:xfrm>
            <a:off x="8174038" y="26574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3" name="Oval 152"/>
          <p:cNvSpPr/>
          <p:nvPr/>
        </p:nvSpPr>
        <p:spPr>
          <a:xfrm>
            <a:off x="7534275" y="30257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4" name="Oval 153"/>
          <p:cNvSpPr/>
          <p:nvPr/>
        </p:nvSpPr>
        <p:spPr>
          <a:xfrm>
            <a:off x="7686675" y="3043238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5" name="Oval 154"/>
          <p:cNvSpPr/>
          <p:nvPr/>
        </p:nvSpPr>
        <p:spPr>
          <a:xfrm>
            <a:off x="6734175" y="294481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6" name="Oval 155"/>
          <p:cNvSpPr/>
          <p:nvPr/>
        </p:nvSpPr>
        <p:spPr>
          <a:xfrm>
            <a:off x="7840663" y="30892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7" name="Oval 156"/>
          <p:cNvSpPr/>
          <p:nvPr/>
        </p:nvSpPr>
        <p:spPr>
          <a:xfrm>
            <a:off x="8056563" y="2944813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8" name="Oval 157"/>
          <p:cNvSpPr/>
          <p:nvPr/>
        </p:nvSpPr>
        <p:spPr>
          <a:xfrm>
            <a:off x="8201025" y="28733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59" name="Oval 158"/>
          <p:cNvSpPr/>
          <p:nvPr/>
        </p:nvSpPr>
        <p:spPr>
          <a:xfrm>
            <a:off x="7048500" y="26828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0" name="Oval 159"/>
          <p:cNvSpPr/>
          <p:nvPr/>
        </p:nvSpPr>
        <p:spPr>
          <a:xfrm>
            <a:off x="7165975" y="2682875"/>
            <a:ext cx="46038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1" name="Oval 160"/>
          <p:cNvSpPr/>
          <p:nvPr/>
        </p:nvSpPr>
        <p:spPr>
          <a:xfrm>
            <a:off x="6589713" y="30892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2" name="Oval 161"/>
          <p:cNvSpPr/>
          <p:nvPr/>
        </p:nvSpPr>
        <p:spPr>
          <a:xfrm>
            <a:off x="8389938" y="26574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3" name="Oval 162"/>
          <p:cNvSpPr/>
          <p:nvPr/>
        </p:nvSpPr>
        <p:spPr>
          <a:xfrm>
            <a:off x="7985125" y="268287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4" name="Oval 163"/>
          <p:cNvSpPr/>
          <p:nvPr/>
        </p:nvSpPr>
        <p:spPr>
          <a:xfrm>
            <a:off x="8029575" y="3017838"/>
            <a:ext cx="46038" cy="4445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5" name="Oval 164"/>
          <p:cNvSpPr/>
          <p:nvPr/>
        </p:nvSpPr>
        <p:spPr>
          <a:xfrm>
            <a:off x="6805613" y="28987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6" name="Oval 165"/>
          <p:cNvSpPr/>
          <p:nvPr/>
        </p:nvSpPr>
        <p:spPr>
          <a:xfrm>
            <a:off x="7607300" y="266541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7" name="Oval 166"/>
          <p:cNvSpPr/>
          <p:nvPr/>
        </p:nvSpPr>
        <p:spPr>
          <a:xfrm>
            <a:off x="7408863" y="2682875"/>
            <a:ext cx="46037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8" name="Oval 167"/>
          <p:cNvSpPr/>
          <p:nvPr/>
        </p:nvSpPr>
        <p:spPr>
          <a:xfrm>
            <a:off x="7239000" y="272891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9" name="Oval 168"/>
          <p:cNvSpPr/>
          <p:nvPr/>
        </p:nvSpPr>
        <p:spPr>
          <a:xfrm>
            <a:off x="7607300" y="2665413"/>
            <a:ext cx="44450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0" name="Oval 169"/>
          <p:cNvSpPr/>
          <p:nvPr/>
        </p:nvSpPr>
        <p:spPr>
          <a:xfrm>
            <a:off x="7759700" y="2682875"/>
            <a:ext cx="44450" cy="4603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1" name="Oval 170"/>
          <p:cNvSpPr/>
          <p:nvPr/>
        </p:nvSpPr>
        <p:spPr>
          <a:xfrm>
            <a:off x="7912100" y="272891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2" name="Oval 171"/>
          <p:cNvSpPr/>
          <p:nvPr/>
        </p:nvSpPr>
        <p:spPr>
          <a:xfrm>
            <a:off x="8128000" y="2728913"/>
            <a:ext cx="46038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73" name="Oval 172"/>
          <p:cNvSpPr/>
          <p:nvPr/>
        </p:nvSpPr>
        <p:spPr>
          <a:xfrm>
            <a:off x="8272463" y="2728913"/>
            <a:ext cx="46037" cy="46037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cxnSp>
        <p:nvCxnSpPr>
          <p:cNvPr id="129" name="Straight Arrow Connector 128"/>
          <p:cNvCxnSpPr/>
          <p:nvPr/>
        </p:nvCxnSpPr>
        <p:spPr>
          <a:xfrm flipH="1">
            <a:off x="7620000" y="2057400"/>
            <a:ext cx="309563" cy="8953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endCxn id="149" idx="3"/>
          </p:cNvCxnSpPr>
          <p:nvPr/>
        </p:nvCxnSpPr>
        <p:spPr>
          <a:xfrm>
            <a:off x="6100763" y="2058988"/>
            <a:ext cx="927100" cy="7096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262313" y="2274888"/>
            <a:ext cx="1069975" cy="609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3600" b="1" smtClean="0">
                <a:latin typeface="Calibri" pitchFamily="34" charset="0"/>
                <a:cs typeface="Arial" pitchFamily="34" charset="0"/>
              </a:rPr>
              <a:t>Water removal from wood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54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209800" y="48768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“Green”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343400" y="4865688"/>
            <a:ext cx="2209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Fibre Saturation</a:t>
            </a:r>
            <a:br>
              <a:rPr lang="en-CA" altLang="en-US" sz="2400">
                <a:latin typeface="Calibri" pitchFamily="34" charset="0"/>
              </a:rPr>
            </a:br>
            <a:r>
              <a:rPr lang="en-CA" altLang="en-US" sz="2400">
                <a:latin typeface="Calibri" pitchFamily="34" charset="0"/>
              </a:rPr>
              <a:t>Point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6735763" y="4865688"/>
            <a:ext cx="153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Oven-Dry</a:t>
            </a:r>
          </a:p>
        </p:txBody>
      </p:sp>
      <p:sp>
        <p:nvSpPr>
          <p:cNvPr id="19463" name="Left Brace 6"/>
          <p:cNvSpPr>
            <a:spLocks/>
          </p:cNvSpPr>
          <p:nvPr/>
        </p:nvSpPr>
        <p:spPr bwMode="auto">
          <a:xfrm rot="-5400000">
            <a:off x="2495550" y="3222625"/>
            <a:ext cx="304800" cy="3009900"/>
          </a:xfrm>
          <a:prstGeom prst="leftBrace">
            <a:avLst>
              <a:gd name="adj1" fmla="val 832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2400"/>
          </a:p>
        </p:txBody>
      </p:sp>
    </p:spTree>
    <p:extLst>
      <p:ext uri="{BB962C8B-B14F-4D97-AF65-F5344CB8AC3E}">
        <p14:creationId xmlns:p14="http://schemas.microsoft.com/office/powerpoint/2010/main" val="365282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CA" altLang="en-US" sz="3200" u="sng" smtClean="0"/>
              <a:t>Effect of moisture content on wood properties</a:t>
            </a:r>
          </a:p>
        </p:txBody>
      </p:sp>
      <p:graphicFrame>
        <p:nvGraphicFramePr>
          <p:cNvPr id="15363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177800" y="1320800"/>
          <a:ext cx="43688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4" imgW="4371211" imgH="4212701" progId="Excel.Chart.8">
                  <p:embed/>
                </p:oleObj>
              </mc:Choice>
              <mc:Fallback>
                <p:oleObj r:id="rId4" imgW="4371211" imgH="421270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1320800"/>
                        <a:ext cx="43688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Grp="1"/>
          </p:cNvGraphicFramePr>
          <p:nvPr>
            <p:ph sz="half" idx="2"/>
          </p:nvPr>
        </p:nvGraphicFramePr>
        <p:xfrm>
          <a:off x="4597400" y="1320800"/>
          <a:ext cx="43688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6" imgW="4371211" imgH="4212701" progId="Excel.Chart.8">
                  <p:embed/>
                </p:oleObj>
              </mc:Choice>
              <mc:Fallback>
                <p:oleObj r:id="rId6" imgW="4371211" imgH="4212701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1320800"/>
                        <a:ext cx="43688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365" name="Straight Connector 8"/>
          <p:cNvCxnSpPr>
            <a:cxnSpLocks noChangeShapeType="1"/>
          </p:cNvCxnSpPr>
          <p:nvPr/>
        </p:nvCxnSpPr>
        <p:spPr bwMode="auto">
          <a:xfrm>
            <a:off x="1371600" y="1981200"/>
            <a:ext cx="0" cy="266700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6" name="Straight Connector 12"/>
          <p:cNvCxnSpPr>
            <a:cxnSpLocks noChangeShapeType="1"/>
          </p:cNvCxnSpPr>
          <p:nvPr/>
        </p:nvCxnSpPr>
        <p:spPr bwMode="auto">
          <a:xfrm>
            <a:off x="5791200" y="1981200"/>
            <a:ext cx="0" cy="266700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13"/>
          <p:cNvSpPr txBox="1">
            <a:spLocks noChangeArrowheads="1"/>
          </p:cNvSpPr>
          <p:nvPr/>
        </p:nvSpPr>
        <p:spPr bwMode="auto">
          <a:xfrm>
            <a:off x="3276600" y="106680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>
                <a:solidFill>
                  <a:srgbClr val="0070C0"/>
                </a:solidFill>
              </a:rPr>
              <a:t>Fibre Saturation Point</a:t>
            </a:r>
          </a:p>
        </p:txBody>
      </p:sp>
      <p:cxnSp>
        <p:nvCxnSpPr>
          <p:cNvPr id="15368" name="Straight Arrow Connector 15"/>
          <p:cNvCxnSpPr>
            <a:cxnSpLocks noChangeShapeType="1"/>
          </p:cNvCxnSpPr>
          <p:nvPr/>
        </p:nvCxnSpPr>
        <p:spPr bwMode="auto">
          <a:xfrm>
            <a:off x="4876800" y="1447800"/>
            <a:ext cx="9144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142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title"/>
          </p:nvPr>
        </p:nvSpPr>
        <p:spPr>
          <a:xfrm>
            <a:off x="604838" y="112713"/>
            <a:ext cx="7772400" cy="1143000"/>
          </a:xfrm>
        </p:spPr>
        <p:txBody>
          <a:bodyPr/>
          <a:lstStyle/>
          <a:p>
            <a:r>
              <a:rPr lang="en-CA" altLang="en-US" sz="3600" b="1" smtClean="0">
                <a:latin typeface="Calibri" pitchFamily="34" charset="0"/>
              </a:rPr>
              <a:t>Warping</a:t>
            </a:r>
          </a:p>
        </p:txBody>
      </p:sp>
      <p:pic>
        <p:nvPicPr>
          <p:cNvPr id="21507" name="Picture 2" descr="http://www.artisansofthevalley.com/ed/wd/ed_wd_britannicawa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781175"/>
            <a:ext cx="6416675" cy="3179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795338" y="1009650"/>
            <a:ext cx="720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Wood can become bent or twisted out of shape as it dries below fibre saturation point.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604838" y="4984750"/>
            <a:ext cx="8021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Natural shrinkage in combination with other factors such as anisotropy, spiral grain, and differential longitudinal shrinkage. </a:t>
            </a:r>
          </a:p>
        </p:txBody>
      </p:sp>
    </p:spTree>
    <p:extLst>
      <p:ext uri="{BB962C8B-B14F-4D97-AF65-F5344CB8AC3E}">
        <p14:creationId xmlns:p14="http://schemas.microsoft.com/office/powerpoint/2010/main" val="3428842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95325" y="301625"/>
            <a:ext cx="7772400" cy="1143000"/>
          </a:xfrm>
        </p:spPr>
        <p:txBody>
          <a:bodyPr/>
          <a:lstStyle/>
          <a:p>
            <a:r>
              <a:rPr lang="en-CA" altLang="en-US" sz="3600" b="1" smtClean="0">
                <a:latin typeface="Arial" pitchFamily="34" charset="0"/>
                <a:cs typeface="Arial" pitchFamily="34" charset="0"/>
              </a:rPr>
              <a:t>Combustibility</a:t>
            </a:r>
          </a:p>
        </p:txBody>
      </p:sp>
      <p:pic>
        <p:nvPicPr>
          <p:cNvPr id="22531" name="Picture 2" descr="https://voony.files.wordpress.com/2011/05/remycondoonfire.jpg?w=209&amp;h=3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2"/>
          <a:stretch>
            <a:fillRect/>
          </a:stretch>
        </p:blipFill>
        <p:spPr bwMode="auto">
          <a:xfrm>
            <a:off x="695325" y="1516063"/>
            <a:ext cx="3001963" cy="2697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0" descr="http://www.drykilns.com/dklods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t="3539" b="11652"/>
          <a:stretch>
            <a:fillRect/>
          </a:stretch>
        </p:blipFill>
        <p:spPr bwMode="auto">
          <a:xfrm>
            <a:off x="5383213" y="4424363"/>
            <a:ext cx="2670175" cy="207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7" descr="http://www.aaees.org/images/e3swinners/e3competition-winners-2011honor-environmentalsustainability21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10506"/>
          <a:stretch>
            <a:fillRect/>
          </a:stretch>
        </p:blipFill>
        <p:spPr bwMode="auto">
          <a:xfrm>
            <a:off x="5383213" y="1516063"/>
            <a:ext cx="2606675" cy="2379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8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000" b="1" smtClean="0">
                <a:latin typeface="Calibri" pitchFamily="34" charset="0"/>
              </a:rPr>
              <a:t>Levels of scale in wood structure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998663"/>
            <a:ext cx="7104062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1214438" y="5140325"/>
            <a:ext cx="1836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>
                <a:latin typeface="Arial" pitchFamily="34" charset="0"/>
              </a:rPr>
              <a:t>Macroscopic</a:t>
            </a:r>
          </a:p>
        </p:txBody>
      </p:sp>
      <p:sp>
        <p:nvSpPr>
          <p:cNvPr id="4101" name="TextBox 10"/>
          <p:cNvSpPr txBox="1">
            <a:spLocks noChangeArrowheads="1"/>
          </p:cNvSpPr>
          <p:nvPr/>
        </p:nvSpPr>
        <p:spPr bwMode="auto">
          <a:xfrm>
            <a:off x="3373438" y="4681538"/>
            <a:ext cx="1601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>
                <a:latin typeface="Arial" pitchFamily="34" charset="0"/>
              </a:rPr>
              <a:t>Microscopic</a:t>
            </a:r>
          </a:p>
        </p:txBody>
      </p:sp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5840413" y="4246563"/>
            <a:ext cx="213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>
                <a:latin typeface="Arial" pitchFamily="34" charset="0"/>
              </a:rPr>
              <a:t>Ultrastructural</a:t>
            </a:r>
          </a:p>
        </p:txBody>
      </p:sp>
      <p:sp>
        <p:nvSpPr>
          <p:cNvPr id="4103" name="TextBox 12"/>
          <p:cNvSpPr txBox="1">
            <a:spLocks noChangeArrowheads="1"/>
          </p:cNvSpPr>
          <p:nvPr/>
        </p:nvSpPr>
        <p:spPr bwMode="auto">
          <a:xfrm>
            <a:off x="7832725" y="3529013"/>
            <a:ext cx="131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>
                <a:latin typeface="Arial" pitchFamily="34" charset="0"/>
              </a:rPr>
              <a:t>Molecular</a:t>
            </a:r>
          </a:p>
        </p:txBody>
      </p:sp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2303463"/>
            <a:ext cx="1500188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2574925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2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95325" y="301625"/>
            <a:ext cx="7772400" cy="1143000"/>
          </a:xfrm>
        </p:spPr>
        <p:txBody>
          <a:bodyPr/>
          <a:lstStyle/>
          <a:p>
            <a:r>
              <a:rPr lang="en-CA" altLang="en-US" sz="3600" b="1" smtClean="0">
                <a:latin typeface="Arial" pitchFamily="34" charset="0"/>
                <a:cs typeface="Arial" pitchFamily="34" charset="0"/>
              </a:rPr>
              <a:t>Sawmill residues</a:t>
            </a:r>
          </a:p>
        </p:txBody>
      </p:sp>
      <p:pic>
        <p:nvPicPr>
          <p:cNvPr id="23555" name="Picture 14" descr="http://www.imexbb.com/Images/11115530/wood-sawdust-sawdust-for-plants-wa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717925"/>
            <a:ext cx="2417763" cy="1933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12" descr="Loading.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3717925"/>
            <a:ext cx="2287588" cy="1935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hogfu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3689350"/>
            <a:ext cx="2390775" cy="199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639763" y="5821363"/>
            <a:ext cx="759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latin typeface="Arial" pitchFamily="34" charset="0"/>
                <a:cs typeface="Arial" pitchFamily="34" charset="0"/>
              </a:rPr>
              <a:t>Sawdust		Chips			Hog fuel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/>
          <a:stretch>
            <a:fillRect/>
          </a:stretch>
        </p:blipFill>
        <p:spPr bwMode="auto">
          <a:xfrm>
            <a:off x="3203575" y="1312863"/>
            <a:ext cx="2303463" cy="207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43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95325" y="301625"/>
            <a:ext cx="7772400" cy="1143000"/>
          </a:xfrm>
        </p:spPr>
        <p:txBody>
          <a:bodyPr/>
          <a:lstStyle/>
          <a:p>
            <a:r>
              <a:rPr lang="en-CA" altLang="en-US" sz="3600" b="1" smtClean="0">
                <a:latin typeface="Arial" pitchFamily="34" charset="0"/>
                <a:cs typeface="Arial" pitchFamily="34" charset="0"/>
              </a:rPr>
              <a:t>Wood pellets</a:t>
            </a:r>
          </a:p>
        </p:txBody>
      </p:sp>
      <p:pic>
        <p:nvPicPr>
          <p:cNvPr id="24579" name="Picture 4" descr="http://www.meec.ie/images%5Cwoodpell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4443413"/>
            <a:ext cx="2620963" cy="1928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8" descr="http://woodbusinessportal.com/nado_cjsc/img/Producin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471613"/>
            <a:ext cx="3397250" cy="2278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10" descr="http://www.canadianbiomassmagazine.ca/images/stories/2011/marchapril11/Loading-pellets-into-ship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4189413"/>
            <a:ext cx="3360737" cy="2243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14" descr="http://www.imexbb.com/Images/11115530/wood-sawdust-sawdust-for-plants-was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471613"/>
            <a:ext cx="2847975" cy="2278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83" name="Straight Arrow Connector 2"/>
          <p:cNvCxnSpPr>
            <a:cxnSpLocks noChangeShapeType="1"/>
          </p:cNvCxnSpPr>
          <p:nvPr/>
        </p:nvCxnSpPr>
        <p:spPr bwMode="auto">
          <a:xfrm>
            <a:off x="3727450" y="2590800"/>
            <a:ext cx="98425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4" name="Straight Arrow Connector 11"/>
          <p:cNvCxnSpPr>
            <a:cxnSpLocks noChangeShapeType="1"/>
          </p:cNvCxnSpPr>
          <p:nvPr/>
        </p:nvCxnSpPr>
        <p:spPr bwMode="auto">
          <a:xfrm flipH="1">
            <a:off x="4371975" y="5270500"/>
            <a:ext cx="74612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5" name="Straight Arrow Connector 12"/>
          <p:cNvCxnSpPr>
            <a:cxnSpLocks noChangeShapeType="1"/>
          </p:cNvCxnSpPr>
          <p:nvPr/>
        </p:nvCxnSpPr>
        <p:spPr bwMode="auto">
          <a:xfrm>
            <a:off x="6508750" y="3868738"/>
            <a:ext cx="0" cy="5746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44211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u="sng" smtClean="0"/>
              <a:t>Comparative Environmental Impact Assessment</a:t>
            </a:r>
            <a:br>
              <a:rPr lang="en-US" altLang="en-US" sz="2800" u="sng" smtClean="0"/>
            </a:br>
            <a:r>
              <a:rPr lang="en-US" altLang="en-US" sz="2800" u="sng" smtClean="0"/>
              <a:t>Life Cycle Analysis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C21F76-851F-4C13-AC9F-923D96EE540D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00" y="6019800"/>
            <a:ext cx="2370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Canadian Wood Council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334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u="sng" smtClean="0">
                <a:solidFill>
                  <a:schemeClr val="tx1"/>
                </a:solidFill>
              </a:rPr>
              <a:t>Comparative Environmental Impact Assessment</a:t>
            </a:r>
          </a:p>
        </p:txBody>
      </p:sp>
      <p:graphicFrame>
        <p:nvGraphicFramePr>
          <p:cNvPr id="17411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457200" y="914400"/>
          <a:ext cx="7975600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3" imgW="7974259" imgH="6127011" progId="Excel.Chart.8">
                  <p:embed/>
                </p:oleObj>
              </mc:Choice>
              <mc:Fallback>
                <p:oleObj r:id="rId3" imgW="7974259" imgH="612701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14400"/>
                        <a:ext cx="7975600" cy="612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EC3CB6-4636-478E-A917-C87AAE98DBC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6096000" y="6019800"/>
            <a:ext cx="2370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Canadian Wood Council</a:t>
            </a:r>
          </a:p>
        </p:txBody>
      </p:sp>
    </p:spTree>
    <p:extLst>
      <p:ext uri="{BB962C8B-B14F-4D97-AF65-F5344CB8AC3E}">
        <p14:creationId xmlns:p14="http://schemas.microsoft.com/office/powerpoint/2010/main" val="509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000" b="1" smtClean="0">
                <a:latin typeface="Calibri" pitchFamily="34" charset="0"/>
              </a:rPr>
              <a:t>Biodegradability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79563" y="2995613"/>
            <a:ext cx="5327650" cy="2808287"/>
          </a:xfrm>
        </p:spPr>
        <p:txBody>
          <a:bodyPr/>
          <a:lstStyle/>
          <a:p>
            <a:r>
              <a:rPr lang="en-CA" altLang="en-US" smtClean="0">
                <a:latin typeface="Calibri" pitchFamily="34" charset="0"/>
              </a:rPr>
              <a:t>Oxygen</a:t>
            </a:r>
          </a:p>
          <a:p>
            <a:r>
              <a:rPr lang="en-CA" altLang="en-US" smtClean="0">
                <a:latin typeface="Calibri" pitchFamily="34" charset="0"/>
              </a:rPr>
              <a:t>Water</a:t>
            </a:r>
          </a:p>
          <a:p>
            <a:r>
              <a:rPr lang="en-CA" altLang="en-US" smtClean="0">
                <a:latin typeface="Calibri" pitchFamily="34" charset="0"/>
              </a:rPr>
              <a:t>Temperature range</a:t>
            </a:r>
          </a:p>
          <a:p>
            <a:r>
              <a:rPr lang="en-CA" altLang="en-US" smtClean="0">
                <a:latin typeface="Calibri" pitchFamily="34" charset="0"/>
              </a:rPr>
              <a:t>Nutrition source</a:t>
            </a: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147763" y="1865313"/>
            <a:ext cx="66341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>
                <a:latin typeface="Calibri" pitchFamily="34" charset="0"/>
              </a:rPr>
              <a:t>Conditions necessary for fungal decay of wood.</a:t>
            </a:r>
          </a:p>
        </p:txBody>
      </p:sp>
    </p:spTree>
    <p:extLst>
      <p:ext uri="{BB962C8B-B14F-4D97-AF65-F5344CB8AC3E}">
        <p14:creationId xmlns:p14="http://schemas.microsoft.com/office/powerpoint/2010/main" val="161893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wixstatic.com/media/ef3443_d01e8d5a2b0892889a365bf96d465d4b.jpg_srz_405_275_85_22_0.50_1.20_0.00_jpg_srz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3971925"/>
            <a:ext cx="3300412" cy="224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4" descr="https://mbadeck.files.wordpress.com/2012/05/fence-rot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886200"/>
            <a:ext cx="3108325" cy="2322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6" descr="http://lterdev.fsl.orst.edu/lter/pubs/webdocs/reports/detritus/images/decay_class_3,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21217" r="7558" b="12067"/>
          <a:stretch>
            <a:fillRect/>
          </a:stretch>
        </p:blipFill>
        <p:spPr bwMode="auto">
          <a:xfrm>
            <a:off x="368300" y="525463"/>
            <a:ext cx="3970338" cy="2351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8" descr="http://forestpathology.cfans.umn.edu/photos/white%20rot%20hypae%20eroding%20cell%20wall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525463"/>
            <a:ext cx="2125662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6965950" y="1257300"/>
            <a:ext cx="2509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>
                <a:latin typeface="Calibri" pitchFamily="34" charset="0"/>
              </a:rPr>
              <a:t>Fungal hyphae</a:t>
            </a:r>
          </a:p>
        </p:txBody>
      </p:sp>
      <p:cxnSp>
        <p:nvCxnSpPr>
          <p:cNvPr id="6151" name="Straight Arrow Connector 5"/>
          <p:cNvCxnSpPr>
            <a:cxnSpLocks noChangeShapeType="1"/>
            <a:stCxn id="6150" idx="1"/>
          </p:cNvCxnSpPr>
          <p:nvPr/>
        </p:nvCxnSpPr>
        <p:spPr bwMode="auto">
          <a:xfrm flipH="1">
            <a:off x="5816600" y="1487488"/>
            <a:ext cx="1149350" cy="9334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6592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1624013" y="2405063"/>
            <a:ext cx="5327650" cy="2808287"/>
          </a:xfrm>
        </p:spPr>
        <p:txBody>
          <a:bodyPr/>
          <a:lstStyle/>
          <a:p>
            <a:r>
              <a:rPr lang="en-CA" altLang="en-US" smtClean="0">
                <a:latin typeface="Calibri" pitchFamily="34" charset="0"/>
              </a:rPr>
              <a:t>Oxygen</a:t>
            </a:r>
          </a:p>
          <a:p>
            <a:r>
              <a:rPr lang="en-CA" altLang="en-US" smtClean="0">
                <a:latin typeface="Calibri" pitchFamily="34" charset="0"/>
              </a:rPr>
              <a:t>Water</a:t>
            </a:r>
          </a:p>
          <a:p>
            <a:r>
              <a:rPr lang="en-CA" altLang="en-US" smtClean="0">
                <a:latin typeface="Calibri" pitchFamily="34" charset="0"/>
              </a:rPr>
              <a:t>Temperature range</a:t>
            </a:r>
          </a:p>
          <a:p>
            <a:r>
              <a:rPr lang="en-CA" altLang="en-US" smtClean="0">
                <a:latin typeface="Calibri" pitchFamily="34" charset="0"/>
              </a:rPr>
              <a:t>Nutrition source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r="10510" b="17847"/>
          <a:stretch>
            <a:fillRect/>
          </a:stretch>
        </p:blipFill>
        <p:spPr bwMode="auto">
          <a:xfrm>
            <a:off x="1643063" y="2074863"/>
            <a:ext cx="5445125" cy="361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5165725" y="868363"/>
            <a:ext cx="3262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Arial" pitchFamily="34" charset="0"/>
                <a:cs typeface="Arial" pitchFamily="34" charset="0"/>
              </a:rPr>
              <a:t>Fence panel</a:t>
            </a:r>
            <a:br>
              <a:rPr lang="en-CA" altLang="en-US" sz="2400">
                <a:latin typeface="Arial" pitchFamily="34" charset="0"/>
                <a:cs typeface="Arial" pitchFamily="34" charset="0"/>
              </a:rPr>
            </a:br>
            <a:r>
              <a:rPr lang="en-CA" altLang="en-US" sz="2400">
                <a:latin typeface="Arial" pitchFamily="34" charset="0"/>
                <a:cs typeface="Arial" pitchFamily="34" charset="0"/>
              </a:rPr>
              <a:t>(Western red cedar)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615950" y="593725"/>
            <a:ext cx="4303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400">
                <a:latin typeface="Arial" pitchFamily="34" charset="0"/>
                <a:cs typeface="Arial" pitchFamily="34" charset="0"/>
              </a:rPr>
              <a:t>Fence post</a:t>
            </a:r>
            <a:br>
              <a:rPr lang="en-CA" altLang="en-US" sz="2400">
                <a:latin typeface="Arial" pitchFamily="34" charset="0"/>
                <a:cs typeface="Arial" pitchFamily="34" charset="0"/>
              </a:rPr>
            </a:br>
            <a:r>
              <a:rPr lang="en-CA" altLang="en-US" sz="2400">
                <a:latin typeface="Arial" pitchFamily="34" charset="0"/>
                <a:cs typeface="Arial" pitchFamily="34" charset="0"/>
              </a:rPr>
              <a:t>(preservative treated wood)</a:t>
            </a:r>
          </a:p>
        </p:txBody>
      </p:sp>
      <p:cxnSp>
        <p:nvCxnSpPr>
          <p:cNvPr id="7174" name="Straight Arrow Connector 6"/>
          <p:cNvCxnSpPr>
            <a:cxnSpLocks noChangeShapeType="1"/>
          </p:cNvCxnSpPr>
          <p:nvPr/>
        </p:nvCxnSpPr>
        <p:spPr bwMode="auto">
          <a:xfrm>
            <a:off x="841375" y="1374775"/>
            <a:ext cx="1670050" cy="27273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5" name="Straight Arrow Connector 10"/>
          <p:cNvCxnSpPr>
            <a:cxnSpLocks noChangeShapeType="1"/>
          </p:cNvCxnSpPr>
          <p:nvPr/>
        </p:nvCxnSpPr>
        <p:spPr bwMode="auto">
          <a:xfrm flipH="1">
            <a:off x="3548063" y="1738313"/>
            <a:ext cx="1617662" cy="2363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4019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en-US" altLang="en-US" sz="3200" b="1" smtClean="0">
                <a:latin typeface="Calibri" pitchFamily="34" charset="0"/>
              </a:rPr>
              <a:t>Variability in wood products</a:t>
            </a:r>
          </a:p>
        </p:txBody>
      </p:sp>
      <p:sp>
        <p:nvSpPr>
          <p:cNvPr id="25603" name="Line 6"/>
          <p:cNvSpPr>
            <a:spLocks noChangeShapeType="1"/>
          </p:cNvSpPr>
          <p:nvPr/>
        </p:nvSpPr>
        <p:spPr bwMode="auto">
          <a:xfrm>
            <a:off x="4110038" y="1768475"/>
            <a:ext cx="0" cy="2927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04" name="Line 7"/>
          <p:cNvSpPr>
            <a:spLocks noChangeShapeType="1"/>
          </p:cNvSpPr>
          <p:nvPr/>
        </p:nvSpPr>
        <p:spPr bwMode="auto">
          <a:xfrm>
            <a:off x="4110038" y="4695825"/>
            <a:ext cx="46529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 rot="-5400000">
            <a:off x="2747963" y="3059113"/>
            <a:ext cx="1446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frequency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5919788" y="4986338"/>
            <a:ext cx="1228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strength</a:t>
            </a:r>
          </a:p>
        </p:txBody>
      </p:sp>
      <p:sp>
        <p:nvSpPr>
          <p:cNvPr id="25607" name="Line 10"/>
          <p:cNvSpPr>
            <a:spLocks noChangeShapeType="1"/>
          </p:cNvSpPr>
          <p:nvPr/>
        </p:nvSpPr>
        <p:spPr bwMode="auto">
          <a:xfrm>
            <a:off x="6080125" y="4976813"/>
            <a:ext cx="876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08" name="Line 11"/>
          <p:cNvSpPr>
            <a:spLocks noChangeShapeType="1"/>
          </p:cNvSpPr>
          <p:nvPr/>
        </p:nvSpPr>
        <p:spPr bwMode="auto">
          <a:xfrm flipV="1">
            <a:off x="3810000" y="2819400"/>
            <a:ext cx="0" cy="957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7162800" y="1981200"/>
            <a:ext cx="161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Solid wood</a:t>
            </a:r>
          </a:p>
        </p:txBody>
      </p: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4602163" y="2051050"/>
            <a:ext cx="3997325" cy="2632075"/>
            <a:chOff x="998" y="880"/>
            <a:chExt cx="3173" cy="1286"/>
          </a:xfrm>
        </p:grpSpPr>
        <p:sp>
          <p:nvSpPr>
            <p:cNvPr id="25614" name="Line 20"/>
            <p:cNvSpPr>
              <a:spLocks noChangeShapeType="1"/>
            </p:cNvSpPr>
            <p:nvPr/>
          </p:nvSpPr>
          <p:spPr bwMode="auto">
            <a:xfrm flipV="1">
              <a:off x="998" y="2163"/>
              <a:ext cx="83" cy="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15" name="Line 21"/>
            <p:cNvSpPr>
              <a:spLocks noChangeShapeType="1"/>
            </p:cNvSpPr>
            <p:nvPr/>
          </p:nvSpPr>
          <p:spPr bwMode="auto">
            <a:xfrm flipV="1">
              <a:off x="1081" y="2158"/>
              <a:ext cx="78" cy="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16" name="Line 22"/>
            <p:cNvSpPr>
              <a:spLocks noChangeShapeType="1"/>
            </p:cNvSpPr>
            <p:nvPr/>
          </p:nvSpPr>
          <p:spPr bwMode="auto">
            <a:xfrm flipV="1">
              <a:off x="1159" y="2146"/>
              <a:ext cx="75" cy="1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17" name="Line 23"/>
            <p:cNvSpPr>
              <a:spLocks noChangeShapeType="1"/>
            </p:cNvSpPr>
            <p:nvPr/>
          </p:nvSpPr>
          <p:spPr bwMode="auto">
            <a:xfrm flipV="1">
              <a:off x="1234" y="2133"/>
              <a:ext cx="70" cy="1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18" name="Line 24"/>
            <p:cNvSpPr>
              <a:spLocks noChangeShapeType="1"/>
            </p:cNvSpPr>
            <p:nvPr/>
          </p:nvSpPr>
          <p:spPr bwMode="auto">
            <a:xfrm flipV="1">
              <a:off x="1304" y="2116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19" name="Line 25"/>
            <p:cNvSpPr>
              <a:spLocks noChangeShapeType="1"/>
            </p:cNvSpPr>
            <p:nvPr/>
          </p:nvSpPr>
          <p:spPr bwMode="auto">
            <a:xfrm flipV="1">
              <a:off x="1371" y="2094"/>
              <a:ext cx="63" cy="2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V="1">
              <a:off x="1434" y="2070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1" name="Line 27"/>
            <p:cNvSpPr>
              <a:spLocks noChangeShapeType="1"/>
            </p:cNvSpPr>
            <p:nvPr/>
          </p:nvSpPr>
          <p:spPr bwMode="auto">
            <a:xfrm flipV="1">
              <a:off x="1494" y="2043"/>
              <a:ext cx="56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V="1">
              <a:off x="1550" y="2014"/>
              <a:ext cx="53" cy="2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3" name="Line 29"/>
            <p:cNvSpPr>
              <a:spLocks noChangeShapeType="1"/>
            </p:cNvSpPr>
            <p:nvPr/>
          </p:nvSpPr>
          <p:spPr bwMode="auto">
            <a:xfrm flipV="1">
              <a:off x="1603" y="1982"/>
              <a:ext cx="51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4" name="Line 30"/>
            <p:cNvSpPr>
              <a:spLocks noChangeShapeType="1"/>
            </p:cNvSpPr>
            <p:nvPr/>
          </p:nvSpPr>
          <p:spPr bwMode="auto">
            <a:xfrm flipV="1">
              <a:off x="1654" y="1948"/>
              <a:ext cx="47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5" name="Line 31"/>
            <p:cNvSpPr>
              <a:spLocks noChangeShapeType="1"/>
            </p:cNvSpPr>
            <p:nvPr/>
          </p:nvSpPr>
          <p:spPr bwMode="auto">
            <a:xfrm flipV="1">
              <a:off x="1701" y="1910"/>
              <a:ext cx="45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6" name="Line 32"/>
            <p:cNvSpPr>
              <a:spLocks noChangeShapeType="1"/>
            </p:cNvSpPr>
            <p:nvPr/>
          </p:nvSpPr>
          <p:spPr bwMode="auto">
            <a:xfrm flipV="1">
              <a:off x="1746" y="1873"/>
              <a:ext cx="42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7" name="Line 33"/>
            <p:cNvSpPr>
              <a:spLocks noChangeShapeType="1"/>
            </p:cNvSpPr>
            <p:nvPr/>
          </p:nvSpPr>
          <p:spPr bwMode="auto">
            <a:xfrm flipV="1">
              <a:off x="1788" y="1832"/>
              <a:ext cx="40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8" name="Line 34"/>
            <p:cNvSpPr>
              <a:spLocks noChangeShapeType="1"/>
            </p:cNvSpPr>
            <p:nvPr/>
          </p:nvSpPr>
          <p:spPr bwMode="auto">
            <a:xfrm flipV="1">
              <a:off x="1828" y="1791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29" name="Line 35"/>
            <p:cNvSpPr>
              <a:spLocks noChangeShapeType="1"/>
            </p:cNvSpPr>
            <p:nvPr/>
          </p:nvSpPr>
          <p:spPr bwMode="auto">
            <a:xfrm flipV="1">
              <a:off x="1865" y="1748"/>
              <a:ext cx="35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0" name="Line 36"/>
            <p:cNvSpPr>
              <a:spLocks noChangeShapeType="1"/>
            </p:cNvSpPr>
            <p:nvPr/>
          </p:nvSpPr>
          <p:spPr bwMode="auto">
            <a:xfrm flipV="1">
              <a:off x="1900" y="1704"/>
              <a:ext cx="3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1" name="Line 37"/>
            <p:cNvSpPr>
              <a:spLocks noChangeShapeType="1"/>
            </p:cNvSpPr>
            <p:nvPr/>
          </p:nvSpPr>
          <p:spPr bwMode="auto">
            <a:xfrm flipV="1">
              <a:off x="1934" y="1660"/>
              <a:ext cx="31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2" name="Line 38"/>
            <p:cNvSpPr>
              <a:spLocks noChangeShapeType="1"/>
            </p:cNvSpPr>
            <p:nvPr/>
          </p:nvSpPr>
          <p:spPr bwMode="auto">
            <a:xfrm flipV="1">
              <a:off x="1965" y="1614"/>
              <a:ext cx="31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3" name="Line 39"/>
            <p:cNvSpPr>
              <a:spLocks noChangeShapeType="1"/>
            </p:cNvSpPr>
            <p:nvPr/>
          </p:nvSpPr>
          <p:spPr bwMode="auto">
            <a:xfrm flipV="1">
              <a:off x="1996" y="1569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4" name="Line 40"/>
            <p:cNvSpPr>
              <a:spLocks noChangeShapeType="1"/>
            </p:cNvSpPr>
            <p:nvPr/>
          </p:nvSpPr>
          <p:spPr bwMode="auto">
            <a:xfrm flipV="1">
              <a:off x="2024" y="1522"/>
              <a:ext cx="27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5" name="Line 41"/>
            <p:cNvSpPr>
              <a:spLocks noChangeShapeType="1"/>
            </p:cNvSpPr>
            <p:nvPr/>
          </p:nvSpPr>
          <p:spPr bwMode="auto">
            <a:xfrm flipV="1">
              <a:off x="2051" y="1477"/>
              <a:ext cx="26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6" name="Line 42"/>
            <p:cNvSpPr>
              <a:spLocks noChangeShapeType="1"/>
            </p:cNvSpPr>
            <p:nvPr/>
          </p:nvSpPr>
          <p:spPr bwMode="auto">
            <a:xfrm flipV="1">
              <a:off x="2077" y="1431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7" name="Line 43"/>
            <p:cNvSpPr>
              <a:spLocks noChangeShapeType="1"/>
            </p:cNvSpPr>
            <p:nvPr/>
          </p:nvSpPr>
          <p:spPr bwMode="auto">
            <a:xfrm flipV="1">
              <a:off x="2102" y="1386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8" name="Line 44"/>
            <p:cNvSpPr>
              <a:spLocks noChangeShapeType="1"/>
            </p:cNvSpPr>
            <p:nvPr/>
          </p:nvSpPr>
          <p:spPr bwMode="auto">
            <a:xfrm flipV="1">
              <a:off x="2126" y="1342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39" name="Line 45"/>
            <p:cNvSpPr>
              <a:spLocks noChangeShapeType="1"/>
            </p:cNvSpPr>
            <p:nvPr/>
          </p:nvSpPr>
          <p:spPr bwMode="auto">
            <a:xfrm flipV="1">
              <a:off x="2150" y="1298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0" name="Line 46"/>
            <p:cNvSpPr>
              <a:spLocks noChangeShapeType="1"/>
            </p:cNvSpPr>
            <p:nvPr/>
          </p:nvSpPr>
          <p:spPr bwMode="auto">
            <a:xfrm flipV="1">
              <a:off x="2173" y="1254"/>
              <a:ext cx="22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1" name="Line 47"/>
            <p:cNvSpPr>
              <a:spLocks noChangeShapeType="1"/>
            </p:cNvSpPr>
            <p:nvPr/>
          </p:nvSpPr>
          <p:spPr bwMode="auto">
            <a:xfrm flipV="1">
              <a:off x="2195" y="1214"/>
              <a:ext cx="22" cy="4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2" name="Line 48"/>
            <p:cNvSpPr>
              <a:spLocks noChangeShapeType="1"/>
            </p:cNvSpPr>
            <p:nvPr/>
          </p:nvSpPr>
          <p:spPr bwMode="auto">
            <a:xfrm flipV="1">
              <a:off x="2217" y="1173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3" name="Line 49"/>
            <p:cNvSpPr>
              <a:spLocks noChangeShapeType="1"/>
            </p:cNvSpPr>
            <p:nvPr/>
          </p:nvSpPr>
          <p:spPr bwMode="auto">
            <a:xfrm flipV="1">
              <a:off x="2240" y="1135"/>
              <a:ext cx="21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4" name="Line 50"/>
            <p:cNvSpPr>
              <a:spLocks noChangeShapeType="1"/>
            </p:cNvSpPr>
            <p:nvPr/>
          </p:nvSpPr>
          <p:spPr bwMode="auto">
            <a:xfrm flipV="1">
              <a:off x="2261" y="1098"/>
              <a:ext cx="23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5" name="Line 51"/>
            <p:cNvSpPr>
              <a:spLocks noChangeShapeType="1"/>
            </p:cNvSpPr>
            <p:nvPr/>
          </p:nvSpPr>
          <p:spPr bwMode="auto">
            <a:xfrm flipV="1">
              <a:off x="2284" y="1064"/>
              <a:ext cx="21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6" name="Line 52"/>
            <p:cNvSpPr>
              <a:spLocks noChangeShapeType="1"/>
            </p:cNvSpPr>
            <p:nvPr/>
          </p:nvSpPr>
          <p:spPr bwMode="auto">
            <a:xfrm flipV="1">
              <a:off x="2305" y="1032"/>
              <a:ext cx="24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7" name="Line 53"/>
            <p:cNvSpPr>
              <a:spLocks noChangeShapeType="1"/>
            </p:cNvSpPr>
            <p:nvPr/>
          </p:nvSpPr>
          <p:spPr bwMode="auto">
            <a:xfrm flipV="1">
              <a:off x="2329" y="1002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8" name="Line 54"/>
            <p:cNvSpPr>
              <a:spLocks noChangeShapeType="1"/>
            </p:cNvSpPr>
            <p:nvPr/>
          </p:nvSpPr>
          <p:spPr bwMode="auto">
            <a:xfrm flipV="1">
              <a:off x="2353" y="975"/>
              <a:ext cx="24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49" name="Line 55"/>
            <p:cNvSpPr>
              <a:spLocks noChangeShapeType="1"/>
            </p:cNvSpPr>
            <p:nvPr/>
          </p:nvSpPr>
          <p:spPr bwMode="auto">
            <a:xfrm flipV="1">
              <a:off x="2377" y="951"/>
              <a:ext cx="26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0" name="Line 56"/>
            <p:cNvSpPr>
              <a:spLocks noChangeShapeType="1"/>
            </p:cNvSpPr>
            <p:nvPr/>
          </p:nvSpPr>
          <p:spPr bwMode="auto">
            <a:xfrm flipV="1">
              <a:off x="2403" y="930"/>
              <a:ext cx="26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1" name="Line 57"/>
            <p:cNvSpPr>
              <a:spLocks noChangeShapeType="1"/>
            </p:cNvSpPr>
            <p:nvPr/>
          </p:nvSpPr>
          <p:spPr bwMode="auto">
            <a:xfrm flipV="1">
              <a:off x="2429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2" name="Line 58"/>
            <p:cNvSpPr>
              <a:spLocks noChangeShapeType="1"/>
            </p:cNvSpPr>
            <p:nvPr/>
          </p:nvSpPr>
          <p:spPr bwMode="auto">
            <a:xfrm flipV="1">
              <a:off x="2456" y="899"/>
              <a:ext cx="30" cy="1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3" name="Line 59"/>
            <p:cNvSpPr>
              <a:spLocks noChangeShapeType="1"/>
            </p:cNvSpPr>
            <p:nvPr/>
          </p:nvSpPr>
          <p:spPr bwMode="auto">
            <a:xfrm flipV="1">
              <a:off x="2486" y="888"/>
              <a:ext cx="31" cy="1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4" name="Line 60"/>
            <p:cNvSpPr>
              <a:spLocks noChangeShapeType="1"/>
            </p:cNvSpPr>
            <p:nvPr/>
          </p:nvSpPr>
          <p:spPr bwMode="auto">
            <a:xfrm flipV="1">
              <a:off x="2517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5" name="Line 61"/>
            <p:cNvSpPr>
              <a:spLocks noChangeShapeType="1"/>
            </p:cNvSpPr>
            <p:nvPr/>
          </p:nvSpPr>
          <p:spPr bwMode="auto">
            <a:xfrm flipV="1">
              <a:off x="2549" y="880"/>
              <a:ext cx="34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6" name="Line 62"/>
            <p:cNvSpPr>
              <a:spLocks noChangeShapeType="1"/>
            </p:cNvSpPr>
            <p:nvPr/>
          </p:nvSpPr>
          <p:spPr bwMode="auto">
            <a:xfrm>
              <a:off x="2583" y="880"/>
              <a:ext cx="3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7" name="Line 63"/>
            <p:cNvSpPr>
              <a:spLocks noChangeShapeType="1"/>
            </p:cNvSpPr>
            <p:nvPr/>
          </p:nvSpPr>
          <p:spPr bwMode="auto">
            <a:xfrm>
              <a:off x="2616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8" name="Line 64"/>
            <p:cNvSpPr>
              <a:spLocks noChangeShapeType="1"/>
            </p:cNvSpPr>
            <p:nvPr/>
          </p:nvSpPr>
          <p:spPr bwMode="auto">
            <a:xfrm>
              <a:off x="2648" y="888"/>
              <a:ext cx="31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59" name="Line 65"/>
            <p:cNvSpPr>
              <a:spLocks noChangeShapeType="1"/>
            </p:cNvSpPr>
            <p:nvPr/>
          </p:nvSpPr>
          <p:spPr bwMode="auto">
            <a:xfrm>
              <a:off x="2679" y="898"/>
              <a:ext cx="28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0" name="Line 66"/>
            <p:cNvSpPr>
              <a:spLocks noChangeShapeType="1"/>
            </p:cNvSpPr>
            <p:nvPr/>
          </p:nvSpPr>
          <p:spPr bwMode="auto">
            <a:xfrm>
              <a:off x="2707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1" name="Line 67"/>
            <p:cNvSpPr>
              <a:spLocks noChangeShapeType="1"/>
            </p:cNvSpPr>
            <p:nvPr/>
          </p:nvSpPr>
          <p:spPr bwMode="auto">
            <a:xfrm>
              <a:off x="2734" y="930"/>
              <a:ext cx="27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2" name="Line 68"/>
            <p:cNvSpPr>
              <a:spLocks noChangeShapeType="1"/>
            </p:cNvSpPr>
            <p:nvPr/>
          </p:nvSpPr>
          <p:spPr bwMode="auto">
            <a:xfrm>
              <a:off x="2761" y="951"/>
              <a:ext cx="24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3" name="Line 69"/>
            <p:cNvSpPr>
              <a:spLocks noChangeShapeType="1"/>
            </p:cNvSpPr>
            <p:nvPr/>
          </p:nvSpPr>
          <p:spPr bwMode="auto">
            <a:xfrm>
              <a:off x="2785" y="975"/>
              <a:ext cx="24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4" name="Line 70"/>
            <p:cNvSpPr>
              <a:spLocks noChangeShapeType="1"/>
            </p:cNvSpPr>
            <p:nvPr/>
          </p:nvSpPr>
          <p:spPr bwMode="auto">
            <a:xfrm>
              <a:off x="2809" y="1001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5" name="Line 71"/>
            <p:cNvSpPr>
              <a:spLocks noChangeShapeType="1"/>
            </p:cNvSpPr>
            <p:nvPr/>
          </p:nvSpPr>
          <p:spPr bwMode="auto">
            <a:xfrm>
              <a:off x="2833" y="1031"/>
              <a:ext cx="23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6" name="Line 72"/>
            <p:cNvSpPr>
              <a:spLocks noChangeShapeType="1"/>
            </p:cNvSpPr>
            <p:nvPr/>
          </p:nvSpPr>
          <p:spPr bwMode="auto">
            <a:xfrm>
              <a:off x="2856" y="1064"/>
              <a:ext cx="23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7" name="Line 73"/>
            <p:cNvSpPr>
              <a:spLocks noChangeShapeType="1"/>
            </p:cNvSpPr>
            <p:nvPr/>
          </p:nvSpPr>
          <p:spPr bwMode="auto">
            <a:xfrm>
              <a:off x="2879" y="1098"/>
              <a:ext cx="21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8" name="Line 74"/>
            <p:cNvSpPr>
              <a:spLocks noChangeShapeType="1"/>
            </p:cNvSpPr>
            <p:nvPr/>
          </p:nvSpPr>
          <p:spPr bwMode="auto">
            <a:xfrm>
              <a:off x="2900" y="1134"/>
              <a:ext cx="2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69" name="Line 75"/>
            <p:cNvSpPr>
              <a:spLocks noChangeShapeType="1"/>
            </p:cNvSpPr>
            <p:nvPr/>
          </p:nvSpPr>
          <p:spPr bwMode="auto">
            <a:xfrm>
              <a:off x="2923" y="1173"/>
              <a:ext cx="21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0" name="Line 76"/>
            <p:cNvSpPr>
              <a:spLocks noChangeShapeType="1"/>
            </p:cNvSpPr>
            <p:nvPr/>
          </p:nvSpPr>
          <p:spPr bwMode="auto">
            <a:xfrm>
              <a:off x="2944" y="1212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1" name="Line 77"/>
            <p:cNvSpPr>
              <a:spLocks noChangeShapeType="1"/>
            </p:cNvSpPr>
            <p:nvPr/>
          </p:nvSpPr>
          <p:spPr bwMode="auto">
            <a:xfrm>
              <a:off x="2967" y="1253"/>
              <a:ext cx="22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2" name="Line 78"/>
            <p:cNvSpPr>
              <a:spLocks noChangeShapeType="1"/>
            </p:cNvSpPr>
            <p:nvPr/>
          </p:nvSpPr>
          <p:spPr bwMode="auto">
            <a:xfrm>
              <a:off x="2989" y="1296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3" name="Line 79"/>
            <p:cNvSpPr>
              <a:spLocks noChangeShapeType="1"/>
            </p:cNvSpPr>
            <p:nvPr/>
          </p:nvSpPr>
          <p:spPr bwMode="auto">
            <a:xfrm>
              <a:off x="3012" y="1340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4" name="Line 80"/>
            <p:cNvSpPr>
              <a:spLocks noChangeShapeType="1"/>
            </p:cNvSpPr>
            <p:nvPr/>
          </p:nvSpPr>
          <p:spPr bwMode="auto">
            <a:xfrm>
              <a:off x="3036" y="1384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5" name="Line 81"/>
            <p:cNvSpPr>
              <a:spLocks noChangeShapeType="1"/>
            </p:cNvSpPr>
            <p:nvPr/>
          </p:nvSpPr>
          <p:spPr bwMode="auto">
            <a:xfrm>
              <a:off x="3060" y="1429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6" name="Line 82"/>
            <p:cNvSpPr>
              <a:spLocks noChangeShapeType="1"/>
            </p:cNvSpPr>
            <p:nvPr/>
          </p:nvSpPr>
          <p:spPr bwMode="auto">
            <a:xfrm>
              <a:off x="3085" y="1475"/>
              <a:ext cx="27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7" name="Line 83"/>
            <p:cNvSpPr>
              <a:spLocks noChangeShapeType="1"/>
            </p:cNvSpPr>
            <p:nvPr/>
          </p:nvSpPr>
          <p:spPr bwMode="auto">
            <a:xfrm>
              <a:off x="3112" y="1520"/>
              <a:ext cx="28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8" name="Line 84"/>
            <p:cNvSpPr>
              <a:spLocks noChangeShapeType="1"/>
            </p:cNvSpPr>
            <p:nvPr/>
          </p:nvSpPr>
          <p:spPr bwMode="auto">
            <a:xfrm>
              <a:off x="3140" y="1567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79" name="Line 85"/>
            <p:cNvSpPr>
              <a:spLocks noChangeShapeType="1"/>
            </p:cNvSpPr>
            <p:nvPr/>
          </p:nvSpPr>
          <p:spPr bwMode="auto">
            <a:xfrm>
              <a:off x="3168" y="1612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0" name="Line 86"/>
            <p:cNvSpPr>
              <a:spLocks noChangeShapeType="1"/>
            </p:cNvSpPr>
            <p:nvPr/>
          </p:nvSpPr>
          <p:spPr bwMode="auto">
            <a:xfrm>
              <a:off x="3199" y="1657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1" name="Line 87"/>
            <p:cNvSpPr>
              <a:spLocks noChangeShapeType="1"/>
            </p:cNvSpPr>
            <p:nvPr/>
          </p:nvSpPr>
          <p:spPr bwMode="auto">
            <a:xfrm>
              <a:off x="3230" y="1702"/>
              <a:ext cx="34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2" name="Line 88"/>
            <p:cNvSpPr>
              <a:spLocks noChangeShapeType="1"/>
            </p:cNvSpPr>
            <p:nvPr/>
          </p:nvSpPr>
          <p:spPr bwMode="auto">
            <a:xfrm>
              <a:off x="3264" y="1745"/>
              <a:ext cx="37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3" name="Line 89"/>
            <p:cNvSpPr>
              <a:spLocks noChangeShapeType="1"/>
            </p:cNvSpPr>
            <p:nvPr/>
          </p:nvSpPr>
          <p:spPr bwMode="auto">
            <a:xfrm>
              <a:off x="3301" y="1788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4" name="Line 90"/>
            <p:cNvSpPr>
              <a:spLocks noChangeShapeType="1"/>
            </p:cNvSpPr>
            <p:nvPr/>
          </p:nvSpPr>
          <p:spPr bwMode="auto">
            <a:xfrm>
              <a:off x="3338" y="1829"/>
              <a:ext cx="40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5" name="Line 91"/>
            <p:cNvSpPr>
              <a:spLocks noChangeShapeType="1"/>
            </p:cNvSpPr>
            <p:nvPr/>
          </p:nvSpPr>
          <p:spPr bwMode="auto">
            <a:xfrm>
              <a:off x="3378" y="1868"/>
              <a:ext cx="4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6" name="Line 92"/>
            <p:cNvSpPr>
              <a:spLocks noChangeShapeType="1"/>
            </p:cNvSpPr>
            <p:nvPr/>
          </p:nvSpPr>
          <p:spPr bwMode="auto">
            <a:xfrm>
              <a:off x="3421" y="1907"/>
              <a:ext cx="44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7" name="Line 93"/>
            <p:cNvSpPr>
              <a:spLocks noChangeShapeType="1"/>
            </p:cNvSpPr>
            <p:nvPr/>
          </p:nvSpPr>
          <p:spPr bwMode="auto">
            <a:xfrm>
              <a:off x="3465" y="1943"/>
              <a:ext cx="49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8" name="Line 94"/>
            <p:cNvSpPr>
              <a:spLocks noChangeShapeType="1"/>
            </p:cNvSpPr>
            <p:nvPr/>
          </p:nvSpPr>
          <p:spPr bwMode="auto">
            <a:xfrm>
              <a:off x="3514" y="1977"/>
              <a:ext cx="50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89" name="Line 95"/>
            <p:cNvSpPr>
              <a:spLocks noChangeShapeType="1"/>
            </p:cNvSpPr>
            <p:nvPr/>
          </p:nvSpPr>
          <p:spPr bwMode="auto">
            <a:xfrm>
              <a:off x="3564" y="2010"/>
              <a:ext cx="53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0" name="Line 96"/>
            <p:cNvSpPr>
              <a:spLocks noChangeShapeType="1"/>
            </p:cNvSpPr>
            <p:nvPr/>
          </p:nvSpPr>
          <p:spPr bwMode="auto">
            <a:xfrm>
              <a:off x="3617" y="2040"/>
              <a:ext cx="57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1" name="Line 97"/>
            <p:cNvSpPr>
              <a:spLocks noChangeShapeType="1"/>
            </p:cNvSpPr>
            <p:nvPr/>
          </p:nvSpPr>
          <p:spPr bwMode="auto">
            <a:xfrm>
              <a:off x="3674" y="2066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2" name="Line 98"/>
            <p:cNvSpPr>
              <a:spLocks noChangeShapeType="1"/>
            </p:cNvSpPr>
            <p:nvPr/>
          </p:nvSpPr>
          <p:spPr bwMode="auto">
            <a:xfrm>
              <a:off x="3734" y="2090"/>
              <a:ext cx="64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3" name="Line 99"/>
            <p:cNvSpPr>
              <a:spLocks noChangeShapeType="1"/>
            </p:cNvSpPr>
            <p:nvPr/>
          </p:nvSpPr>
          <p:spPr bwMode="auto">
            <a:xfrm>
              <a:off x="3798" y="2111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4" name="Line 100"/>
            <p:cNvSpPr>
              <a:spLocks noChangeShapeType="1"/>
            </p:cNvSpPr>
            <p:nvPr/>
          </p:nvSpPr>
          <p:spPr bwMode="auto">
            <a:xfrm>
              <a:off x="3865" y="2128"/>
              <a:ext cx="70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5" name="Line 101"/>
            <p:cNvSpPr>
              <a:spLocks noChangeShapeType="1"/>
            </p:cNvSpPr>
            <p:nvPr/>
          </p:nvSpPr>
          <p:spPr bwMode="auto">
            <a:xfrm>
              <a:off x="3935" y="2143"/>
              <a:ext cx="75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6" name="Line 102"/>
            <p:cNvSpPr>
              <a:spLocks noChangeShapeType="1"/>
            </p:cNvSpPr>
            <p:nvPr/>
          </p:nvSpPr>
          <p:spPr bwMode="auto">
            <a:xfrm>
              <a:off x="4010" y="2153"/>
              <a:ext cx="78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97" name="Line 103"/>
            <p:cNvSpPr>
              <a:spLocks noChangeShapeType="1"/>
            </p:cNvSpPr>
            <p:nvPr/>
          </p:nvSpPr>
          <p:spPr bwMode="auto">
            <a:xfrm>
              <a:off x="4088" y="2159"/>
              <a:ext cx="8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163" name="Line 115"/>
          <p:cNvSpPr>
            <a:spLocks noChangeShapeType="1"/>
          </p:cNvSpPr>
          <p:nvPr/>
        </p:nvSpPr>
        <p:spPr bwMode="auto">
          <a:xfrm flipH="1">
            <a:off x="7119938" y="2438400"/>
            <a:ext cx="423862" cy="287338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2" name="Slide Number Placeholder 10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BABB3D-C6C0-41A8-90A5-446A7AB649F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smtClean="0"/>
          </a:p>
        </p:txBody>
      </p:sp>
      <p:pic>
        <p:nvPicPr>
          <p:cNvPr id="25613" name="Picture 2" descr="http://www.instron.com/fileuniverse/live/images/Accessories/2820-04x_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676400"/>
            <a:ext cx="2665412" cy="33004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2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525463" y="152400"/>
            <a:ext cx="8229600" cy="1143000"/>
          </a:xfrm>
        </p:spPr>
        <p:txBody>
          <a:bodyPr/>
          <a:lstStyle/>
          <a:p>
            <a:r>
              <a:rPr lang="en-US" altLang="en-US" sz="3200" b="1" smtClean="0">
                <a:latin typeface="Calibri" pitchFamily="34" charset="0"/>
              </a:rPr>
              <a:t>Variability in wood products</a:t>
            </a:r>
          </a:p>
        </p:txBody>
      </p:sp>
      <p:sp>
        <p:nvSpPr>
          <p:cNvPr id="26627" name="Line 6"/>
          <p:cNvSpPr>
            <a:spLocks noChangeShapeType="1"/>
          </p:cNvSpPr>
          <p:nvPr/>
        </p:nvSpPr>
        <p:spPr bwMode="auto">
          <a:xfrm>
            <a:off x="1600200" y="1524000"/>
            <a:ext cx="0" cy="396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28" name="Line 7"/>
          <p:cNvSpPr>
            <a:spLocks noChangeShapeType="1"/>
          </p:cNvSpPr>
          <p:nvPr/>
        </p:nvSpPr>
        <p:spPr bwMode="auto">
          <a:xfrm>
            <a:off x="1600200" y="5486400"/>
            <a:ext cx="647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4419600" y="5881688"/>
            <a:ext cx="1227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strength</a:t>
            </a:r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4343400" y="586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1" name="Line 11"/>
          <p:cNvSpPr>
            <a:spLocks noChangeShapeType="1"/>
          </p:cNvSpPr>
          <p:nvPr/>
        </p:nvSpPr>
        <p:spPr bwMode="auto">
          <a:xfrm flipV="1">
            <a:off x="1295400" y="26670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6781800" y="2452688"/>
            <a:ext cx="156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itchFamily="34" charset="0"/>
              </a:rPr>
              <a:t>Solid wood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981200" y="2324100"/>
            <a:ext cx="262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itchFamily="34" charset="0"/>
              </a:rPr>
              <a:t>lower 5</a:t>
            </a:r>
            <a:r>
              <a:rPr lang="en-US" altLang="en-US" sz="2400" baseline="30000">
                <a:solidFill>
                  <a:srgbClr val="0070C0"/>
                </a:solidFill>
                <a:latin typeface="Calibri" pitchFamily="34" charset="0"/>
              </a:rPr>
              <a:t>th</a:t>
            </a:r>
            <a:r>
              <a:rPr lang="en-US" altLang="en-US" sz="2400">
                <a:solidFill>
                  <a:srgbClr val="0070C0"/>
                </a:solidFill>
                <a:latin typeface="Calibri" pitchFamily="34" charset="0"/>
              </a:rPr>
              <a:t> percentile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562600" y="1295400"/>
            <a:ext cx="89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itchFamily="34" charset="0"/>
              </a:rPr>
              <a:t>mean</a:t>
            </a:r>
          </a:p>
        </p:txBody>
      </p:sp>
      <p:grpSp>
        <p:nvGrpSpPr>
          <p:cNvPr id="26635" name="Group 19"/>
          <p:cNvGrpSpPr>
            <a:grpSpLocks/>
          </p:cNvGrpSpPr>
          <p:nvPr/>
        </p:nvGrpSpPr>
        <p:grpSpPr bwMode="auto">
          <a:xfrm>
            <a:off x="2286000" y="1905000"/>
            <a:ext cx="5562600" cy="3565525"/>
            <a:chOff x="998" y="880"/>
            <a:chExt cx="3173" cy="1286"/>
          </a:xfrm>
        </p:grpSpPr>
        <p:sp>
          <p:nvSpPr>
            <p:cNvPr id="26649" name="Line 20"/>
            <p:cNvSpPr>
              <a:spLocks noChangeShapeType="1"/>
            </p:cNvSpPr>
            <p:nvPr/>
          </p:nvSpPr>
          <p:spPr bwMode="auto">
            <a:xfrm flipV="1">
              <a:off x="998" y="2163"/>
              <a:ext cx="83" cy="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0" name="Line 21"/>
            <p:cNvSpPr>
              <a:spLocks noChangeShapeType="1"/>
            </p:cNvSpPr>
            <p:nvPr/>
          </p:nvSpPr>
          <p:spPr bwMode="auto">
            <a:xfrm flipV="1">
              <a:off x="1081" y="2158"/>
              <a:ext cx="78" cy="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1" name="Line 22"/>
            <p:cNvSpPr>
              <a:spLocks noChangeShapeType="1"/>
            </p:cNvSpPr>
            <p:nvPr/>
          </p:nvSpPr>
          <p:spPr bwMode="auto">
            <a:xfrm flipV="1">
              <a:off x="1159" y="2146"/>
              <a:ext cx="75" cy="1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2" name="Line 23"/>
            <p:cNvSpPr>
              <a:spLocks noChangeShapeType="1"/>
            </p:cNvSpPr>
            <p:nvPr/>
          </p:nvSpPr>
          <p:spPr bwMode="auto">
            <a:xfrm flipV="1">
              <a:off x="1234" y="2133"/>
              <a:ext cx="70" cy="1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3" name="Line 24"/>
            <p:cNvSpPr>
              <a:spLocks noChangeShapeType="1"/>
            </p:cNvSpPr>
            <p:nvPr/>
          </p:nvSpPr>
          <p:spPr bwMode="auto">
            <a:xfrm flipV="1">
              <a:off x="1304" y="2116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4" name="Line 25"/>
            <p:cNvSpPr>
              <a:spLocks noChangeShapeType="1"/>
            </p:cNvSpPr>
            <p:nvPr/>
          </p:nvSpPr>
          <p:spPr bwMode="auto">
            <a:xfrm flipV="1">
              <a:off x="1371" y="2094"/>
              <a:ext cx="63" cy="2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5" name="Line 26"/>
            <p:cNvSpPr>
              <a:spLocks noChangeShapeType="1"/>
            </p:cNvSpPr>
            <p:nvPr/>
          </p:nvSpPr>
          <p:spPr bwMode="auto">
            <a:xfrm flipV="1">
              <a:off x="1434" y="2070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6" name="Line 27"/>
            <p:cNvSpPr>
              <a:spLocks noChangeShapeType="1"/>
            </p:cNvSpPr>
            <p:nvPr/>
          </p:nvSpPr>
          <p:spPr bwMode="auto">
            <a:xfrm flipV="1">
              <a:off x="1494" y="2043"/>
              <a:ext cx="56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7" name="Line 28"/>
            <p:cNvSpPr>
              <a:spLocks noChangeShapeType="1"/>
            </p:cNvSpPr>
            <p:nvPr/>
          </p:nvSpPr>
          <p:spPr bwMode="auto">
            <a:xfrm flipV="1">
              <a:off x="1550" y="2014"/>
              <a:ext cx="53" cy="2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8" name="Line 29"/>
            <p:cNvSpPr>
              <a:spLocks noChangeShapeType="1"/>
            </p:cNvSpPr>
            <p:nvPr/>
          </p:nvSpPr>
          <p:spPr bwMode="auto">
            <a:xfrm flipV="1">
              <a:off x="1603" y="1982"/>
              <a:ext cx="51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59" name="Line 30"/>
            <p:cNvSpPr>
              <a:spLocks noChangeShapeType="1"/>
            </p:cNvSpPr>
            <p:nvPr/>
          </p:nvSpPr>
          <p:spPr bwMode="auto">
            <a:xfrm flipV="1">
              <a:off x="1654" y="1948"/>
              <a:ext cx="47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0" name="Line 31"/>
            <p:cNvSpPr>
              <a:spLocks noChangeShapeType="1"/>
            </p:cNvSpPr>
            <p:nvPr/>
          </p:nvSpPr>
          <p:spPr bwMode="auto">
            <a:xfrm flipV="1">
              <a:off x="1701" y="1910"/>
              <a:ext cx="45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1" name="Line 32"/>
            <p:cNvSpPr>
              <a:spLocks noChangeShapeType="1"/>
            </p:cNvSpPr>
            <p:nvPr/>
          </p:nvSpPr>
          <p:spPr bwMode="auto">
            <a:xfrm flipV="1">
              <a:off x="1746" y="1873"/>
              <a:ext cx="42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2" name="Line 33"/>
            <p:cNvSpPr>
              <a:spLocks noChangeShapeType="1"/>
            </p:cNvSpPr>
            <p:nvPr/>
          </p:nvSpPr>
          <p:spPr bwMode="auto">
            <a:xfrm flipV="1">
              <a:off x="1788" y="1832"/>
              <a:ext cx="40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3" name="Line 34"/>
            <p:cNvSpPr>
              <a:spLocks noChangeShapeType="1"/>
            </p:cNvSpPr>
            <p:nvPr/>
          </p:nvSpPr>
          <p:spPr bwMode="auto">
            <a:xfrm flipV="1">
              <a:off x="1828" y="1791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4" name="Line 35"/>
            <p:cNvSpPr>
              <a:spLocks noChangeShapeType="1"/>
            </p:cNvSpPr>
            <p:nvPr/>
          </p:nvSpPr>
          <p:spPr bwMode="auto">
            <a:xfrm flipV="1">
              <a:off x="1865" y="1748"/>
              <a:ext cx="35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5" name="Line 36"/>
            <p:cNvSpPr>
              <a:spLocks noChangeShapeType="1"/>
            </p:cNvSpPr>
            <p:nvPr/>
          </p:nvSpPr>
          <p:spPr bwMode="auto">
            <a:xfrm flipV="1">
              <a:off x="1900" y="1704"/>
              <a:ext cx="3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6" name="Line 37"/>
            <p:cNvSpPr>
              <a:spLocks noChangeShapeType="1"/>
            </p:cNvSpPr>
            <p:nvPr/>
          </p:nvSpPr>
          <p:spPr bwMode="auto">
            <a:xfrm flipV="1">
              <a:off x="1934" y="1660"/>
              <a:ext cx="31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7" name="Line 38"/>
            <p:cNvSpPr>
              <a:spLocks noChangeShapeType="1"/>
            </p:cNvSpPr>
            <p:nvPr/>
          </p:nvSpPr>
          <p:spPr bwMode="auto">
            <a:xfrm flipV="1">
              <a:off x="1965" y="1614"/>
              <a:ext cx="31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8" name="Line 39"/>
            <p:cNvSpPr>
              <a:spLocks noChangeShapeType="1"/>
            </p:cNvSpPr>
            <p:nvPr/>
          </p:nvSpPr>
          <p:spPr bwMode="auto">
            <a:xfrm flipV="1">
              <a:off x="1996" y="1569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69" name="Line 40"/>
            <p:cNvSpPr>
              <a:spLocks noChangeShapeType="1"/>
            </p:cNvSpPr>
            <p:nvPr/>
          </p:nvSpPr>
          <p:spPr bwMode="auto">
            <a:xfrm flipV="1">
              <a:off x="2024" y="1522"/>
              <a:ext cx="27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0" name="Line 41"/>
            <p:cNvSpPr>
              <a:spLocks noChangeShapeType="1"/>
            </p:cNvSpPr>
            <p:nvPr/>
          </p:nvSpPr>
          <p:spPr bwMode="auto">
            <a:xfrm flipV="1">
              <a:off x="2051" y="1477"/>
              <a:ext cx="26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1" name="Line 42"/>
            <p:cNvSpPr>
              <a:spLocks noChangeShapeType="1"/>
            </p:cNvSpPr>
            <p:nvPr/>
          </p:nvSpPr>
          <p:spPr bwMode="auto">
            <a:xfrm flipV="1">
              <a:off x="2077" y="1431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2" name="Line 43"/>
            <p:cNvSpPr>
              <a:spLocks noChangeShapeType="1"/>
            </p:cNvSpPr>
            <p:nvPr/>
          </p:nvSpPr>
          <p:spPr bwMode="auto">
            <a:xfrm flipV="1">
              <a:off x="2102" y="1386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3" name="Line 44"/>
            <p:cNvSpPr>
              <a:spLocks noChangeShapeType="1"/>
            </p:cNvSpPr>
            <p:nvPr/>
          </p:nvSpPr>
          <p:spPr bwMode="auto">
            <a:xfrm flipV="1">
              <a:off x="2126" y="1342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4" name="Line 45"/>
            <p:cNvSpPr>
              <a:spLocks noChangeShapeType="1"/>
            </p:cNvSpPr>
            <p:nvPr/>
          </p:nvSpPr>
          <p:spPr bwMode="auto">
            <a:xfrm flipV="1">
              <a:off x="2150" y="1298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5" name="Line 46"/>
            <p:cNvSpPr>
              <a:spLocks noChangeShapeType="1"/>
            </p:cNvSpPr>
            <p:nvPr/>
          </p:nvSpPr>
          <p:spPr bwMode="auto">
            <a:xfrm flipV="1">
              <a:off x="2173" y="1254"/>
              <a:ext cx="22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6" name="Line 47"/>
            <p:cNvSpPr>
              <a:spLocks noChangeShapeType="1"/>
            </p:cNvSpPr>
            <p:nvPr/>
          </p:nvSpPr>
          <p:spPr bwMode="auto">
            <a:xfrm flipV="1">
              <a:off x="2195" y="1214"/>
              <a:ext cx="22" cy="4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7" name="Line 48"/>
            <p:cNvSpPr>
              <a:spLocks noChangeShapeType="1"/>
            </p:cNvSpPr>
            <p:nvPr/>
          </p:nvSpPr>
          <p:spPr bwMode="auto">
            <a:xfrm flipV="1">
              <a:off x="2217" y="1173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8" name="Line 49"/>
            <p:cNvSpPr>
              <a:spLocks noChangeShapeType="1"/>
            </p:cNvSpPr>
            <p:nvPr/>
          </p:nvSpPr>
          <p:spPr bwMode="auto">
            <a:xfrm flipV="1">
              <a:off x="2240" y="1135"/>
              <a:ext cx="21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79" name="Line 50"/>
            <p:cNvSpPr>
              <a:spLocks noChangeShapeType="1"/>
            </p:cNvSpPr>
            <p:nvPr/>
          </p:nvSpPr>
          <p:spPr bwMode="auto">
            <a:xfrm flipV="1">
              <a:off x="2261" y="1098"/>
              <a:ext cx="23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0" name="Line 51"/>
            <p:cNvSpPr>
              <a:spLocks noChangeShapeType="1"/>
            </p:cNvSpPr>
            <p:nvPr/>
          </p:nvSpPr>
          <p:spPr bwMode="auto">
            <a:xfrm flipV="1">
              <a:off x="2284" y="1064"/>
              <a:ext cx="21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 flipV="1">
              <a:off x="2305" y="1032"/>
              <a:ext cx="24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 flipV="1">
              <a:off x="2329" y="1002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3" name="Line 54"/>
            <p:cNvSpPr>
              <a:spLocks noChangeShapeType="1"/>
            </p:cNvSpPr>
            <p:nvPr/>
          </p:nvSpPr>
          <p:spPr bwMode="auto">
            <a:xfrm flipV="1">
              <a:off x="2353" y="975"/>
              <a:ext cx="24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4" name="Line 55"/>
            <p:cNvSpPr>
              <a:spLocks noChangeShapeType="1"/>
            </p:cNvSpPr>
            <p:nvPr/>
          </p:nvSpPr>
          <p:spPr bwMode="auto">
            <a:xfrm flipV="1">
              <a:off x="2377" y="951"/>
              <a:ext cx="26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5" name="Line 56"/>
            <p:cNvSpPr>
              <a:spLocks noChangeShapeType="1"/>
            </p:cNvSpPr>
            <p:nvPr/>
          </p:nvSpPr>
          <p:spPr bwMode="auto">
            <a:xfrm flipV="1">
              <a:off x="2403" y="930"/>
              <a:ext cx="26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6" name="Line 57"/>
            <p:cNvSpPr>
              <a:spLocks noChangeShapeType="1"/>
            </p:cNvSpPr>
            <p:nvPr/>
          </p:nvSpPr>
          <p:spPr bwMode="auto">
            <a:xfrm flipV="1">
              <a:off x="2429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7" name="Line 58"/>
            <p:cNvSpPr>
              <a:spLocks noChangeShapeType="1"/>
            </p:cNvSpPr>
            <p:nvPr/>
          </p:nvSpPr>
          <p:spPr bwMode="auto">
            <a:xfrm flipV="1">
              <a:off x="2456" y="899"/>
              <a:ext cx="30" cy="1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8" name="Line 59"/>
            <p:cNvSpPr>
              <a:spLocks noChangeShapeType="1"/>
            </p:cNvSpPr>
            <p:nvPr/>
          </p:nvSpPr>
          <p:spPr bwMode="auto">
            <a:xfrm flipV="1">
              <a:off x="2486" y="888"/>
              <a:ext cx="31" cy="1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89" name="Line 60"/>
            <p:cNvSpPr>
              <a:spLocks noChangeShapeType="1"/>
            </p:cNvSpPr>
            <p:nvPr/>
          </p:nvSpPr>
          <p:spPr bwMode="auto">
            <a:xfrm flipV="1">
              <a:off x="2517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0" name="Line 61"/>
            <p:cNvSpPr>
              <a:spLocks noChangeShapeType="1"/>
            </p:cNvSpPr>
            <p:nvPr/>
          </p:nvSpPr>
          <p:spPr bwMode="auto">
            <a:xfrm flipV="1">
              <a:off x="2549" y="880"/>
              <a:ext cx="34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1" name="Line 62"/>
            <p:cNvSpPr>
              <a:spLocks noChangeShapeType="1"/>
            </p:cNvSpPr>
            <p:nvPr/>
          </p:nvSpPr>
          <p:spPr bwMode="auto">
            <a:xfrm>
              <a:off x="2583" y="880"/>
              <a:ext cx="3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2" name="Line 63"/>
            <p:cNvSpPr>
              <a:spLocks noChangeShapeType="1"/>
            </p:cNvSpPr>
            <p:nvPr/>
          </p:nvSpPr>
          <p:spPr bwMode="auto">
            <a:xfrm>
              <a:off x="2616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3" name="Line 64"/>
            <p:cNvSpPr>
              <a:spLocks noChangeShapeType="1"/>
            </p:cNvSpPr>
            <p:nvPr/>
          </p:nvSpPr>
          <p:spPr bwMode="auto">
            <a:xfrm>
              <a:off x="2648" y="888"/>
              <a:ext cx="31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4" name="Line 65"/>
            <p:cNvSpPr>
              <a:spLocks noChangeShapeType="1"/>
            </p:cNvSpPr>
            <p:nvPr/>
          </p:nvSpPr>
          <p:spPr bwMode="auto">
            <a:xfrm>
              <a:off x="2679" y="898"/>
              <a:ext cx="28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5" name="Line 66"/>
            <p:cNvSpPr>
              <a:spLocks noChangeShapeType="1"/>
            </p:cNvSpPr>
            <p:nvPr/>
          </p:nvSpPr>
          <p:spPr bwMode="auto">
            <a:xfrm>
              <a:off x="2707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6" name="Line 67"/>
            <p:cNvSpPr>
              <a:spLocks noChangeShapeType="1"/>
            </p:cNvSpPr>
            <p:nvPr/>
          </p:nvSpPr>
          <p:spPr bwMode="auto">
            <a:xfrm>
              <a:off x="2734" y="930"/>
              <a:ext cx="27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7" name="Line 68"/>
            <p:cNvSpPr>
              <a:spLocks noChangeShapeType="1"/>
            </p:cNvSpPr>
            <p:nvPr/>
          </p:nvSpPr>
          <p:spPr bwMode="auto">
            <a:xfrm>
              <a:off x="2761" y="951"/>
              <a:ext cx="24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8" name="Line 69"/>
            <p:cNvSpPr>
              <a:spLocks noChangeShapeType="1"/>
            </p:cNvSpPr>
            <p:nvPr/>
          </p:nvSpPr>
          <p:spPr bwMode="auto">
            <a:xfrm>
              <a:off x="2785" y="975"/>
              <a:ext cx="24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99" name="Line 70"/>
            <p:cNvSpPr>
              <a:spLocks noChangeShapeType="1"/>
            </p:cNvSpPr>
            <p:nvPr/>
          </p:nvSpPr>
          <p:spPr bwMode="auto">
            <a:xfrm>
              <a:off x="2809" y="1001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0" name="Line 71"/>
            <p:cNvSpPr>
              <a:spLocks noChangeShapeType="1"/>
            </p:cNvSpPr>
            <p:nvPr/>
          </p:nvSpPr>
          <p:spPr bwMode="auto">
            <a:xfrm>
              <a:off x="2833" y="1031"/>
              <a:ext cx="23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1" name="Line 72"/>
            <p:cNvSpPr>
              <a:spLocks noChangeShapeType="1"/>
            </p:cNvSpPr>
            <p:nvPr/>
          </p:nvSpPr>
          <p:spPr bwMode="auto">
            <a:xfrm>
              <a:off x="2856" y="1064"/>
              <a:ext cx="23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2" name="Line 73"/>
            <p:cNvSpPr>
              <a:spLocks noChangeShapeType="1"/>
            </p:cNvSpPr>
            <p:nvPr/>
          </p:nvSpPr>
          <p:spPr bwMode="auto">
            <a:xfrm>
              <a:off x="2879" y="1098"/>
              <a:ext cx="21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3" name="Line 74"/>
            <p:cNvSpPr>
              <a:spLocks noChangeShapeType="1"/>
            </p:cNvSpPr>
            <p:nvPr/>
          </p:nvSpPr>
          <p:spPr bwMode="auto">
            <a:xfrm>
              <a:off x="2900" y="1134"/>
              <a:ext cx="2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4" name="Line 75"/>
            <p:cNvSpPr>
              <a:spLocks noChangeShapeType="1"/>
            </p:cNvSpPr>
            <p:nvPr/>
          </p:nvSpPr>
          <p:spPr bwMode="auto">
            <a:xfrm>
              <a:off x="2923" y="1173"/>
              <a:ext cx="21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5" name="Line 76"/>
            <p:cNvSpPr>
              <a:spLocks noChangeShapeType="1"/>
            </p:cNvSpPr>
            <p:nvPr/>
          </p:nvSpPr>
          <p:spPr bwMode="auto">
            <a:xfrm>
              <a:off x="2944" y="1212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6" name="Line 77"/>
            <p:cNvSpPr>
              <a:spLocks noChangeShapeType="1"/>
            </p:cNvSpPr>
            <p:nvPr/>
          </p:nvSpPr>
          <p:spPr bwMode="auto">
            <a:xfrm>
              <a:off x="2967" y="1253"/>
              <a:ext cx="22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7" name="Line 78"/>
            <p:cNvSpPr>
              <a:spLocks noChangeShapeType="1"/>
            </p:cNvSpPr>
            <p:nvPr/>
          </p:nvSpPr>
          <p:spPr bwMode="auto">
            <a:xfrm>
              <a:off x="2989" y="1296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8" name="Line 79"/>
            <p:cNvSpPr>
              <a:spLocks noChangeShapeType="1"/>
            </p:cNvSpPr>
            <p:nvPr/>
          </p:nvSpPr>
          <p:spPr bwMode="auto">
            <a:xfrm>
              <a:off x="3012" y="1340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09" name="Line 80"/>
            <p:cNvSpPr>
              <a:spLocks noChangeShapeType="1"/>
            </p:cNvSpPr>
            <p:nvPr/>
          </p:nvSpPr>
          <p:spPr bwMode="auto">
            <a:xfrm>
              <a:off x="3036" y="1384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0" name="Line 81"/>
            <p:cNvSpPr>
              <a:spLocks noChangeShapeType="1"/>
            </p:cNvSpPr>
            <p:nvPr/>
          </p:nvSpPr>
          <p:spPr bwMode="auto">
            <a:xfrm>
              <a:off x="3060" y="1429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1" name="Line 82"/>
            <p:cNvSpPr>
              <a:spLocks noChangeShapeType="1"/>
            </p:cNvSpPr>
            <p:nvPr/>
          </p:nvSpPr>
          <p:spPr bwMode="auto">
            <a:xfrm>
              <a:off x="3085" y="1475"/>
              <a:ext cx="27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2" name="Line 83"/>
            <p:cNvSpPr>
              <a:spLocks noChangeShapeType="1"/>
            </p:cNvSpPr>
            <p:nvPr/>
          </p:nvSpPr>
          <p:spPr bwMode="auto">
            <a:xfrm>
              <a:off x="3112" y="1520"/>
              <a:ext cx="28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3" name="Line 84"/>
            <p:cNvSpPr>
              <a:spLocks noChangeShapeType="1"/>
            </p:cNvSpPr>
            <p:nvPr/>
          </p:nvSpPr>
          <p:spPr bwMode="auto">
            <a:xfrm>
              <a:off x="3140" y="1567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4" name="Line 85"/>
            <p:cNvSpPr>
              <a:spLocks noChangeShapeType="1"/>
            </p:cNvSpPr>
            <p:nvPr/>
          </p:nvSpPr>
          <p:spPr bwMode="auto">
            <a:xfrm>
              <a:off x="3168" y="1612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5" name="Line 86"/>
            <p:cNvSpPr>
              <a:spLocks noChangeShapeType="1"/>
            </p:cNvSpPr>
            <p:nvPr/>
          </p:nvSpPr>
          <p:spPr bwMode="auto">
            <a:xfrm>
              <a:off x="3199" y="1657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6" name="Line 87"/>
            <p:cNvSpPr>
              <a:spLocks noChangeShapeType="1"/>
            </p:cNvSpPr>
            <p:nvPr/>
          </p:nvSpPr>
          <p:spPr bwMode="auto">
            <a:xfrm>
              <a:off x="3230" y="1702"/>
              <a:ext cx="34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7" name="Line 88"/>
            <p:cNvSpPr>
              <a:spLocks noChangeShapeType="1"/>
            </p:cNvSpPr>
            <p:nvPr/>
          </p:nvSpPr>
          <p:spPr bwMode="auto">
            <a:xfrm>
              <a:off x="3264" y="1745"/>
              <a:ext cx="37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8" name="Line 89"/>
            <p:cNvSpPr>
              <a:spLocks noChangeShapeType="1"/>
            </p:cNvSpPr>
            <p:nvPr/>
          </p:nvSpPr>
          <p:spPr bwMode="auto">
            <a:xfrm>
              <a:off x="3301" y="1788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19" name="Line 90"/>
            <p:cNvSpPr>
              <a:spLocks noChangeShapeType="1"/>
            </p:cNvSpPr>
            <p:nvPr/>
          </p:nvSpPr>
          <p:spPr bwMode="auto">
            <a:xfrm>
              <a:off x="3338" y="1829"/>
              <a:ext cx="40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0" name="Line 91"/>
            <p:cNvSpPr>
              <a:spLocks noChangeShapeType="1"/>
            </p:cNvSpPr>
            <p:nvPr/>
          </p:nvSpPr>
          <p:spPr bwMode="auto">
            <a:xfrm>
              <a:off x="3378" y="1868"/>
              <a:ext cx="4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1" name="Line 92"/>
            <p:cNvSpPr>
              <a:spLocks noChangeShapeType="1"/>
            </p:cNvSpPr>
            <p:nvPr/>
          </p:nvSpPr>
          <p:spPr bwMode="auto">
            <a:xfrm>
              <a:off x="3421" y="1907"/>
              <a:ext cx="44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2" name="Line 93"/>
            <p:cNvSpPr>
              <a:spLocks noChangeShapeType="1"/>
            </p:cNvSpPr>
            <p:nvPr/>
          </p:nvSpPr>
          <p:spPr bwMode="auto">
            <a:xfrm>
              <a:off x="3465" y="1943"/>
              <a:ext cx="49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3" name="Line 94"/>
            <p:cNvSpPr>
              <a:spLocks noChangeShapeType="1"/>
            </p:cNvSpPr>
            <p:nvPr/>
          </p:nvSpPr>
          <p:spPr bwMode="auto">
            <a:xfrm>
              <a:off x="3514" y="1977"/>
              <a:ext cx="50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4" name="Line 95"/>
            <p:cNvSpPr>
              <a:spLocks noChangeShapeType="1"/>
            </p:cNvSpPr>
            <p:nvPr/>
          </p:nvSpPr>
          <p:spPr bwMode="auto">
            <a:xfrm>
              <a:off x="3564" y="2010"/>
              <a:ext cx="53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5" name="Line 96"/>
            <p:cNvSpPr>
              <a:spLocks noChangeShapeType="1"/>
            </p:cNvSpPr>
            <p:nvPr/>
          </p:nvSpPr>
          <p:spPr bwMode="auto">
            <a:xfrm>
              <a:off x="3617" y="2040"/>
              <a:ext cx="57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6" name="Line 97"/>
            <p:cNvSpPr>
              <a:spLocks noChangeShapeType="1"/>
            </p:cNvSpPr>
            <p:nvPr/>
          </p:nvSpPr>
          <p:spPr bwMode="auto">
            <a:xfrm>
              <a:off x="3674" y="2066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7" name="Line 98"/>
            <p:cNvSpPr>
              <a:spLocks noChangeShapeType="1"/>
            </p:cNvSpPr>
            <p:nvPr/>
          </p:nvSpPr>
          <p:spPr bwMode="auto">
            <a:xfrm>
              <a:off x="3734" y="2090"/>
              <a:ext cx="64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8" name="Line 99"/>
            <p:cNvSpPr>
              <a:spLocks noChangeShapeType="1"/>
            </p:cNvSpPr>
            <p:nvPr/>
          </p:nvSpPr>
          <p:spPr bwMode="auto">
            <a:xfrm>
              <a:off x="3798" y="2111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29" name="Line 100"/>
            <p:cNvSpPr>
              <a:spLocks noChangeShapeType="1"/>
            </p:cNvSpPr>
            <p:nvPr/>
          </p:nvSpPr>
          <p:spPr bwMode="auto">
            <a:xfrm>
              <a:off x="3865" y="2128"/>
              <a:ext cx="70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30" name="Line 101"/>
            <p:cNvSpPr>
              <a:spLocks noChangeShapeType="1"/>
            </p:cNvSpPr>
            <p:nvPr/>
          </p:nvSpPr>
          <p:spPr bwMode="auto">
            <a:xfrm>
              <a:off x="3935" y="2143"/>
              <a:ext cx="75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31" name="Line 102"/>
            <p:cNvSpPr>
              <a:spLocks noChangeShapeType="1"/>
            </p:cNvSpPr>
            <p:nvPr/>
          </p:nvSpPr>
          <p:spPr bwMode="auto">
            <a:xfrm>
              <a:off x="4010" y="2153"/>
              <a:ext cx="78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32" name="Line 103"/>
            <p:cNvSpPr>
              <a:spLocks noChangeShapeType="1"/>
            </p:cNvSpPr>
            <p:nvPr/>
          </p:nvSpPr>
          <p:spPr bwMode="auto">
            <a:xfrm>
              <a:off x="4088" y="2159"/>
              <a:ext cx="8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152" name="Line 104"/>
          <p:cNvSpPr>
            <a:spLocks noChangeShapeType="1"/>
          </p:cNvSpPr>
          <p:nvPr/>
        </p:nvSpPr>
        <p:spPr bwMode="auto">
          <a:xfrm>
            <a:off x="5065713" y="1828800"/>
            <a:ext cx="0" cy="36576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56" name="Line 108"/>
          <p:cNvSpPr>
            <a:spLocks noChangeShapeType="1"/>
          </p:cNvSpPr>
          <p:nvPr/>
        </p:nvSpPr>
        <p:spPr bwMode="auto">
          <a:xfrm>
            <a:off x="3429000" y="2743200"/>
            <a:ext cx="176213" cy="72707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58" name="Line 110"/>
          <p:cNvSpPr>
            <a:spLocks noChangeShapeType="1"/>
          </p:cNvSpPr>
          <p:nvPr/>
        </p:nvSpPr>
        <p:spPr bwMode="auto">
          <a:xfrm>
            <a:off x="3594100" y="3527425"/>
            <a:ext cx="0" cy="1963738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62" name="Line 114"/>
          <p:cNvSpPr>
            <a:spLocks noChangeShapeType="1"/>
          </p:cNvSpPr>
          <p:nvPr/>
        </p:nvSpPr>
        <p:spPr bwMode="auto">
          <a:xfrm flipH="1">
            <a:off x="5105400" y="1600200"/>
            <a:ext cx="457200" cy="1524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0" name="Line 115"/>
          <p:cNvSpPr>
            <a:spLocks noChangeShapeType="1"/>
          </p:cNvSpPr>
          <p:nvPr/>
        </p:nvSpPr>
        <p:spPr bwMode="auto">
          <a:xfrm flipH="1">
            <a:off x="5791200" y="2667000"/>
            <a:ext cx="990600" cy="1524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6641" name="Slide Number Placeholder 10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1EA4E1-CBA1-41B4-B653-9FDA7B0173F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  <p:sp>
        <p:nvSpPr>
          <p:cNvPr id="103" name="Text Box 17"/>
          <p:cNvSpPr txBox="1">
            <a:spLocks noChangeArrowheads="1"/>
          </p:cNvSpPr>
          <p:nvPr/>
        </p:nvSpPr>
        <p:spPr bwMode="auto">
          <a:xfrm>
            <a:off x="1524000" y="3048000"/>
            <a:ext cx="208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÷ </a:t>
            </a:r>
            <a:r>
              <a:rPr lang="en-US" altLang="en-US" sz="2400">
                <a:solidFill>
                  <a:srgbClr val="0070C0"/>
                </a:solidFill>
                <a:latin typeface="Calibri" pitchFamily="34" charset="0"/>
              </a:rPr>
              <a:t>safety factors</a:t>
            </a:r>
          </a:p>
        </p:txBody>
      </p:sp>
      <p:sp>
        <p:nvSpPr>
          <p:cNvPr id="104" name="Line 106"/>
          <p:cNvSpPr>
            <a:spLocks noChangeShapeType="1"/>
          </p:cNvSpPr>
          <p:nvPr/>
        </p:nvSpPr>
        <p:spPr bwMode="auto">
          <a:xfrm>
            <a:off x="2886075" y="3525838"/>
            <a:ext cx="0" cy="1963737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6" name="Line 112"/>
          <p:cNvSpPr>
            <a:spLocks noChangeShapeType="1"/>
          </p:cNvSpPr>
          <p:nvPr/>
        </p:nvSpPr>
        <p:spPr bwMode="auto">
          <a:xfrm flipH="1">
            <a:off x="2895600" y="4495800"/>
            <a:ext cx="685800" cy="0"/>
          </a:xfrm>
          <a:prstGeom prst="line">
            <a:avLst/>
          </a:prstGeom>
          <a:noFill/>
          <a:ln w="19050">
            <a:solidFill>
              <a:srgbClr val="0070C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7" name="Line 113"/>
          <p:cNvSpPr>
            <a:spLocks noChangeShapeType="1"/>
          </p:cNvSpPr>
          <p:nvPr/>
        </p:nvSpPr>
        <p:spPr bwMode="auto">
          <a:xfrm>
            <a:off x="3048000" y="3429000"/>
            <a:ext cx="152400" cy="9906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8" name="Curved Connector 107"/>
          <p:cNvCxnSpPr/>
          <p:nvPr/>
        </p:nvCxnSpPr>
        <p:spPr>
          <a:xfrm rot="5400000" flipH="1" flipV="1">
            <a:off x="2476500" y="5524500"/>
            <a:ext cx="457200" cy="381000"/>
          </a:xfrm>
          <a:prstGeom prst="curvedConnector3">
            <a:avLst>
              <a:gd name="adj1" fmla="val 50000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18"/>
          <p:cNvSpPr txBox="1">
            <a:spLocks noChangeArrowheads="1"/>
          </p:cNvSpPr>
          <p:nvPr/>
        </p:nvSpPr>
        <p:spPr bwMode="auto">
          <a:xfrm>
            <a:off x="377825" y="5867400"/>
            <a:ext cx="315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Calibri" pitchFamily="34" charset="0"/>
              </a:rPr>
              <a:t>allowable design stress</a:t>
            </a:r>
          </a:p>
        </p:txBody>
      </p:sp>
      <p:sp>
        <p:nvSpPr>
          <p:cNvPr id="26648" name="Text Box 8"/>
          <p:cNvSpPr txBox="1">
            <a:spLocks noChangeArrowheads="1"/>
          </p:cNvSpPr>
          <p:nvPr/>
        </p:nvSpPr>
        <p:spPr bwMode="auto">
          <a:xfrm rot="-5400000">
            <a:off x="254000" y="3155950"/>
            <a:ext cx="1444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35981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64" grpId="0"/>
      <p:bldP spid="2152" grpId="0" animBg="1"/>
      <p:bldP spid="2156" grpId="0" animBg="1"/>
      <p:bldP spid="2158" grpId="0" animBg="1"/>
      <p:bldP spid="2162" grpId="0" animBg="1"/>
      <p:bldP spid="103" grpId="0"/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3"/>
          <p:cNvSpPr>
            <a:spLocks noChangeShapeType="1"/>
          </p:cNvSpPr>
          <p:nvPr/>
        </p:nvSpPr>
        <p:spPr bwMode="auto">
          <a:xfrm>
            <a:off x="1600200" y="1524000"/>
            <a:ext cx="0" cy="396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1600200" y="5486400"/>
            <a:ext cx="647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 rot="-5400000">
            <a:off x="504032" y="3202781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frequency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4572000" y="5805488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strength</a:t>
            </a:r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4495800" y="57912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55" name="Line 8"/>
          <p:cNvSpPr>
            <a:spLocks noChangeShapeType="1"/>
          </p:cNvSpPr>
          <p:nvPr/>
        </p:nvSpPr>
        <p:spPr bwMode="auto">
          <a:xfrm flipV="1">
            <a:off x="1447800" y="27432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6781800" y="2452688"/>
            <a:ext cx="1312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Arial" pitchFamily="34" charset="0"/>
              </a:rPr>
              <a:t>Solid wood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52600" y="2667000"/>
            <a:ext cx="1687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Arial" pitchFamily="34" charset="0"/>
              </a:rPr>
              <a:t>lower 5</a:t>
            </a:r>
            <a:r>
              <a:rPr lang="en-US" altLang="en-US" sz="1400" baseline="30000">
                <a:solidFill>
                  <a:srgbClr val="0070C0"/>
                </a:solidFill>
                <a:latin typeface="Arial" pitchFamily="34" charset="0"/>
              </a:rPr>
              <a:t>th</a:t>
            </a:r>
            <a:r>
              <a:rPr lang="en-US" altLang="en-US" sz="1400">
                <a:solidFill>
                  <a:srgbClr val="0070C0"/>
                </a:solidFill>
                <a:latin typeface="Arial" pitchFamily="34" charset="0"/>
              </a:rPr>
              <a:t> percentile</a:t>
            </a: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5480050" y="1371600"/>
            <a:ext cx="696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Arial" pitchFamily="34" charset="0"/>
              </a:rPr>
              <a:t>mean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752600" y="3200400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Arial" pitchFamily="34" charset="0"/>
              </a:rPr>
              <a:t>÷ safety factors</a:t>
            </a:r>
          </a:p>
        </p:txBody>
      </p:sp>
      <p:grpSp>
        <p:nvGrpSpPr>
          <p:cNvPr id="27660" name="Group 14"/>
          <p:cNvGrpSpPr>
            <a:grpSpLocks/>
          </p:cNvGrpSpPr>
          <p:nvPr/>
        </p:nvGrpSpPr>
        <p:grpSpPr bwMode="auto">
          <a:xfrm>
            <a:off x="2286000" y="1905000"/>
            <a:ext cx="5562600" cy="3565525"/>
            <a:chOff x="998" y="880"/>
            <a:chExt cx="3173" cy="1286"/>
          </a:xfrm>
        </p:grpSpPr>
        <p:sp>
          <p:nvSpPr>
            <p:cNvPr id="27771" name="Line 15"/>
            <p:cNvSpPr>
              <a:spLocks noChangeShapeType="1"/>
            </p:cNvSpPr>
            <p:nvPr/>
          </p:nvSpPr>
          <p:spPr bwMode="auto">
            <a:xfrm flipV="1">
              <a:off x="998" y="2163"/>
              <a:ext cx="83" cy="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2" name="Line 16"/>
            <p:cNvSpPr>
              <a:spLocks noChangeShapeType="1"/>
            </p:cNvSpPr>
            <p:nvPr/>
          </p:nvSpPr>
          <p:spPr bwMode="auto">
            <a:xfrm flipV="1">
              <a:off x="1081" y="2158"/>
              <a:ext cx="78" cy="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3" name="Line 17"/>
            <p:cNvSpPr>
              <a:spLocks noChangeShapeType="1"/>
            </p:cNvSpPr>
            <p:nvPr/>
          </p:nvSpPr>
          <p:spPr bwMode="auto">
            <a:xfrm flipV="1">
              <a:off x="1159" y="2146"/>
              <a:ext cx="75" cy="1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4" name="Line 18"/>
            <p:cNvSpPr>
              <a:spLocks noChangeShapeType="1"/>
            </p:cNvSpPr>
            <p:nvPr/>
          </p:nvSpPr>
          <p:spPr bwMode="auto">
            <a:xfrm flipV="1">
              <a:off x="1234" y="2133"/>
              <a:ext cx="70" cy="1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5" name="Line 19"/>
            <p:cNvSpPr>
              <a:spLocks noChangeShapeType="1"/>
            </p:cNvSpPr>
            <p:nvPr/>
          </p:nvSpPr>
          <p:spPr bwMode="auto">
            <a:xfrm flipV="1">
              <a:off x="1304" y="2116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6" name="Line 20"/>
            <p:cNvSpPr>
              <a:spLocks noChangeShapeType="1"/>
            </p:cNvSpPr>
            <p:nvPr/>
          </p:nvSpPr>
          <p:spPr bwMode="auto">
            <a:xfrm flipV="1">
              <a:off x="1371" y="2094"/>
              <a:ext cx="63" cy="2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7" name="Line 21"/>
            <p:cNvSpPr>
              <a:spLocks noChangeShapeType="1"/>
            </p:cNvSpPr>
            <p:nvPr/>
          </p:nvSpPr>
          <p:spPr bwMode="auto">
            <a:xfrm flipV="1">
              <a:off x="1434" y="2070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8" name="Line 22"/>
            <p:cNvSpPr>
              <a:spLocks noChangeShapeType="1"/>
            </p:cNvSpPr>
            <p:nvPr/>
          </p:nvSpPr>
          <p:spPr bwMode="auto">
            <a:xfrm flipV="1">
              <a:off x="1494" y="2043"/>
              <a:ext cx="56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9" name="Line 23"/>
            <p:cNvSpPr>
              <a:spLocks noChangeShapeType="1"/>
            </p:cNvSpPr>
            <p:nvPr/>
          </p:nvSpPr>
          <p:spPr bwMode="auto">
            <a:xfrm flipV="1">
              <a:off x="1550" y="2014"/>
              <a:ext cx="53" cy="2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0" name="Line 24"/>
            <p:cNvSpPr>
              <a:spLocks noChangeShapeType="1"/>
            </p:cNvSpPr>
            <p:nvPr/>
          </p:nvSpPr>
          <p:spPr bwMode="auto">
            <a:xfrm flipV="1">
              <a:off x="1603" y="1982"/>
              <a:ext cx="51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1" name="Line 25"/>
            <p:cNvSpPr>
              <a:spLocks noChangeShapeType="1"/>
            </p:cNvSpPr>
            <p:nvPr/>
          </p:nvSpPr>
          <p:spPr bwMode="auto">
            <a:xfrm flipV="1">
              <a:off x="1654" y="1948"/>
              <a:ext cx="47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2" name="Line 26"/>
            <p:cNvSpPr>
              <a:spLocks noChangeShapeType="1"/>
            </p:cNvSpPr>
            <p:nvPr/>
          </p:nvSpPr>
          <p:spPr bwMode="auto">
            <a:xfrm flipV="1">
              <a:off x="1701" y="1910"/>
              <a:ext cx="45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3" name="Line 27"/>
            <p:cNvSpPr>
              <a:spLocks noChangeShapeType="1"/>
            </p:cNvSpPr>
            <p:nvPr/>
          </p:nvSpPr>
          <p:spPr bwMode="auto">
            <a:xfrm flipV="1">
              <a:off x="1746" y="1873"/>
              <a:ext cx="42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4" name="Line 28"/>
            <p:cNvSpPr>
              <a:spLocks noChangeShapeType="1"/>
            </p:cNvSpPr>
            <p:nvPr/>
          </p:nvSpPr>
          <p:spPr bwMode="auto">
            <a:xfrm flipV="1">
              <a:off x="1788" y="1832"/>
              <a:ext cx="40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5" name="Line 29"/>
            <p:cNvSpPr>
              <a:spLocks noChangeShapeType="1"/>
            </p:cNvSpPr>
            <p:nvPr/>
          </p:nvSpPr>
          <p:spPr bwMode="auto">
            <a:xfrm flipV="1">
              <a:off x="1828" y="1791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6" name="Line 30"/>
            <p:cNvSpPr>
              <a:spLocks noChangeShapeType="1"/>
            </p:cNvSpPr>
            <p:nvPr/>
          </p:nvSpPr>
          <p:spPr bwMode="auto">
            <a:xfrm flipV="1">
              <a:off x="1865" y="1748"/>
              <a:ext cx="35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7" name="Line 31"/>
            <p:cNvSpPr>
              <a:spLocks noChangeShapeType="1"/>
            </p:cNvSpPr>
            <p:nvPr/>
          </p:nvSpPr>
          <p:spPr bwMode="auto">
            <a:xfrm flipV="1">
              <a:off x="1900" y="1704"/>
              <a:ext cx="3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8" name="Line 32"/>
            <p:cNvSpPr>
              <a:spLocks noChangeShapeType="1"/>
            </p:cNvSpPr>
            <p:nvPr/>
          </p:nvSpPr>
          <p:spPr bwMode="auto">
            <a:xfrm flipV="1">
              <a:off x="1934" y="1660"/>
              <a:ext cx="31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89" name="Line 33"/>
            <p:cNvSpPr>
              <a:spLocks noChangeShapeType="1"/>
            </p:cNvSpPr>
            <p:nvPr/>
          </p:nvSpPr>
          <p:spPr bwMode="auto">
            <a:xfrm flipV="1">
              <a:off x="1965" y="1614"/>
              <a:ext cx="31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0" name="Line 34"/>
            <p:cNvSpPr>
              <a:spLocks noChangeShapeType="1"/>
            </p:cNvSpPr>
            <p:nvPr/>
          </p:nvSpPr>
          <p:spPr bwMode="auto">
            <a:xfrm flipV="1">
              <a:off x="1996" y="1569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1" name="Line 35"/>
            <p:cNvSpPr>
              <a:spLocks noChangeShapeType="1"/>
            </p:cNvSpPr>
            <p:nvPr/>
          </p:nvSpPr>
          <p:spPr bwMode="auto">
            <a:xfrm flipV="1">
              <a:off x="2024" y="1522"/>
              <a:ext cx="27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2" name="Line 36"/>
            <p:cNvSpPr>
              <a:spLocks noChangeShapeType="1"/>
            </p:cNvSpPr>
            <p:nvPr/>
          </p:nvSpPr>
          <p:spPr bwMode="auto">
            <a:xfrm flipV="1">
              <a:off x="2051" y="1477"/>
              <a:ext cx="26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3" name="Line 37"/>
            <p:cNvSpPr>
              <a:spLocks noChangeShapeType="1"/>
            </p:cNvSpPr>
            <p:nvPr/>
          </p:nvSpPr>
          <p:spPr bwMode="auto">
            <a:xfrm flipV="1">
              <a:off x="2077" y="1431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4" name="Line 38"/>
            <p:cNvSpPr>
              <a:spLocks noChangeShapeType="1"/>
            </p:cNvSpPr>
            <p:nvPr/>
          </p:nvSpPr>
          <p:spPr bwMode="auto">
            <a:xfrm flipV="1">
              <a:off x="2102" y="1386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5" name="Line 39"/>
            <p:cNvSpPr>
              <a:spLocks noChangeShapeType="1"/>
            </p:cNvSpPr>
            <p:nvPr/>
          </p:nvSpPr>
          <p:spPr bwMode="auto">
            <a:xfrm flipV="1">
              <a:off x="2126" y="1342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6" name="Line 40"/>
            <p:cNvSpPr>
              <a:spLocks noChangeShapeType="1"/>
            </p:cNvSpPr>
            <p:nvPr/>
          </p:nvSpPr>
          <p:spPr bwMode="auto">
            <a:xfrm flipV="1">
              <a:off x="2150" y="1298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7" name="Line 41"/>
            <p:cNvSpPr>
              <a:spLocks noChangeShapeType="1"/>
            </p:cNvSpPr>
            <p:nvPr/>
          </p:nvSpPr>
          <p:spPr bwMode="auto">
            <a:xfrm flipV="1">
              <a:off x="2173" y="1254"/>
              <a:ext cx="22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8" name="Line 42"/>
            <p:cNvSpPr>
              <a:spLocks noChangeShapeType="1"/>
            </p:cNvSpPr>
            <p:nvPr/>
          </p:nvSpPr>
          <p:spPr bwMode="auto">
            <a:xfrm flipV="1">
              <a:off x="2195" y="1214"/>
              <a:ext cx="22" cy="4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99" name="Line 43"/>
            <p:cNvSpPr>
              <a:spLocks noChangeShapeType="1"/>
            </p:cNvSpPr>
            <p:nvPr/>
          </p:nvSpPr>
          <p:spPr bwMode="auto">
            <a:xfrm flipV="1">
              <a:off x="2217" y="1173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0" name="Line 44"/>
            <p:cNvSpPr>
              <a:spLocks noChangeShapeType="1"/>
            </p:cNvSpPr>
            <p:nvPr/>
          </p:nvSpPr>
          <p:spPr bwMode="auto">
            <a:xfrm flipV="1">
              <a:off x="2240" y="1135"/>
              <a:ext cx="21" cy="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1" name="Line 45"/>
            <p:cNvSpPr>
              <a:spLocks noChangeShapeType="1"/>
            </p:cNvSpPr>
            <p:nvPr/>
          </p:nvSpPr>
          <p:spPr bwMode="auto">
            <a:xfrm flipV="1">
              <a:off x="2261" y="1098"/>
              <a:ext cx="23" cy="3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2" name="Line 46"/>
            <p:cNvSpPr>
              <a:spLocks noChangeShapeType="1"/>
            </p:cNvSpPr>
            <p:nvPr/>
          </p:nvSpPr>
          <p:spPr bwMode="auto">
            <a:xfrm flipV="1">
              <a:off x="2284" y="1064"/>
              <a:ext cx="21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3" name="Line 47"/>
            <p:cNvSpPr>
              <a:spLocks noChangeShapeType="1"/>
            </p:cNvSpPr>
            <p:nvPr/>
          </p:nvSpPr>
          <p:spPr bwMode="auto">
            <a:xfrm flipV="1">
              <a:off x="2305" y="1032"/>
              <a:ext cx="24" cy="3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4" name="Line 48"/>
            <p:cNvSpPr>
              <a:spLocks noChangeShapeType="1"/>
            </p:cNvSpPr>
            <p:nvPr/>
          </p:nvSpPr>
          <p:spPr bwMode="auto">
            <a:xfrm flipV="1">
              <a:off x="2329" y="1002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5" name="Line 49"/>
            <p:cNvSpPr>
              <a:spLocks noChangeShapeType="1"/>
            </p:cNvSpPr>
            <p:nvPr/>
          </p:nvSpPr>
          <p:spPr bwMode="auto">
            <a:xfrm flipV="1">
              <a:off x="2353" y="975"/>
              <a:ext cx="24" cy="2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6" name="Line 50"/>
            <p:cNvSpPr>
              <a:spLocks noChangeShapeType="1"/>
            </p:cNvSpPr>
            <p:nvPr/>
          </p:nvSpPr>
          <p:spPr bwMode="auto">
            <a:xfrm flipV="1">
              <a:off x="2377" y="951"/>
              <a:ext cx="26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7" name="Line 51"/>
            <p:cNvSpPr>
              <a:spLocks noChangeShapeType="1"/>
            </p:cNvSpPr>
            <p:nvPr/>
          </p:nvSpPr>
          <p:spPr bwMode="auto">
            <a:xfrm flipV="1">
              <a:off x="2403" y="930"/>
              <a:ext cx="26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8" name="Line 52"/>
            <p:cNvSpPr>
              <a:spLocks noChangeShapeType="1"/>
            </p:cNvSpPr>
            <p:nvPr/>
          </p:nvSpPr>
          <p:spPr bwMode="auto">
            <a:xfrm flipV="1">
              <a:off x="2429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09" name="Line 53"/>
            <p:cNvSpPr>
              <a:spLocks noChangeShapeType="1"/>
            </p:cNvSpPr>
            <p:nvPr/>
          </p:nvSpPr>
          <p:spPr bwMode="auto">
            <a:xfrm flipV="1">
              <a:off x="2456" y="899"/>
              <a:ext cx="30" cy="1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0" name="Line 54"/>
            <p:cNvSpPr>
              <a:spLocks noChangeShapeType="1"/>
            </p:cNvSpPr>
            <p:nvPr/>
          </p:nvSpPr>
          <p:spPr bwMode="auto">
            <a:xfrm flipV="1">
              <a:off x="2486" y="888"/>
              <a:ext cx="31" cy="1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1" name="Line 55"/>
            <p:cNvSpPr>
              <a:spLocks noChangeShapeType="1"/>
            </p:cNvSpPr>
            <p:nvPr/>
          </p:nvSpPr>
          <p:spPr bwMode="auto">
            <a:xfrm flipV="1">
              <a:off x="2517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2" name="Line 56"/>
            <p:cNvSpPr>
              <a:spLocks noChangeShapeType="1"/>
            </p:cNvSpPr>
            <p:nvPr/>
          </p:nvSpPr>
          <p:spPr bwMode="auto">
            <a:xfrm flipV="1">
              <a:off x="2549" y="880"/>
              <a:ext cx="34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3" name="Line 57"/>
            <p:cNvSpPr>
              <a:spLocks noChangeShapeType="1"/>
            </p:cNvSpPr>
            <p:nvPr/>
          </p:nvSpPr>
          <p:spPr bwMode="auto">
            <a:xfrm>
              <a:off x="2583" y="880"/>
              <a:ext cx="3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4" name="Line 58"/>
            <p:cNvSpPr>
              <a:spLocks noChangeShapeType="1"/>
            </p:cNvSpPr>
            <p:nvPr/>
          </p:nvSpPr>
          <p:spPr bwMode="auto">
            <a:xfrm>
              <a:off x="2616" y="882"/>
              <a:ext cx="32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5" name="Line 59"/>
            <p:cNvSpPr>
              <a:spLocks noChangeShapeType="1"/>
            </p:cNvSpPr>
            <p:nvPr/>
          </p:nvSpPr>
          <p:spPr bwMode="auto">
            <a:xfrm>
              <a:off x="2648" y="888"/>
              <a:ext cx="31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6" name="Line 60"/>
            <p:cNvSpPr>
              <a:spLocks noChangeShapeType="1"/>
            </p:cNvSpPr>
            <p:nvPr/>
          </p:nvSpPr>
          <p:spPr bwMode="auto">
            <a:xfrm>
              <a:off x="2679" y="898"/>
              <a:ext cx="28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7" name="Line 61"/>
            <p:cNvSpPr>
              <a:spLocks noChangeShapeType="1"/>
            </p:cNvSpPr>
            <p:nvPr/>
          </p:nvSpPr>
          <p:spPr bwMode="auto">
            <a:xfrm>
              <a:off x="2707" y="913"/>
              <a:ext cx="2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8" name="Line 62"/>
            <p:cNvSpPr>
              <a:spLocks noChangeShapeType="1"/>
            </p:cNvSpPr>
            <p:nvPr/>
          </p:nvSpPr>
          <p:spPr bwMode="auto">
            <a:xfrm>
              <a:off x="2734" y="930"/>
              <a:ext cx="27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19" name="Line 63"/>
            <p:cNvSpPr>
              <a:spLocks noChangeShapeType="1"/>
            </p:cNvSpPr>
            <p:nvPr/>
          </p:nvSpPr>
          <p:spPr bwMode="auto">
            <a:xfrm>
              <a:off x="2761" y="951"/>
              <a:ext cx="24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0" name="Line 64"/>
            <p:cNvSpPr>
              <a:spLocks noChangeShapeType="1"/>
            </p:cNvSpPr>
            <p:nvPr/>
          </p:nvSpPr>
          <p:spPr bwMode="auto">
            <a:xfrm>
              <a:off x="2785" y="975"/>
              <a:ext cx="24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1" name="Line 65"/>
            <p:cNvSpPr>
              <a:spLocks noChangeShapeType="1"/>
            </p:cNvSpPr>
            <p:nvPr/>
          </p:nvSpPr>
          <p:spPr bwMode="auto">
            <a:xfrm>
              <a:off x="2809" y="1001"/>
              <a:ext cx="24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2" name="Line 66"/>
            <p:cNvSpPr>
              <a:spLocks noChangeShapeType="1"/>
            </p:cNvSpPr>
            <p:nvPr/>
          </p:nvSpPr>
          <p:spPr bwMode="auto">
            <a:xfrm>
              <a:off x="2833" y="1031"/>
              <a:ext cx="23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3" name="Line 67"/>
            <p:cNvSpPr>
              <a:spLocks noChangeShapeType="1"/>
            </p:cNvSpPr>
            <p:nvPr/>
          </p:nvSpPr>
          <p:spPr bwMode="auto">
            <a:xfrm>
              <a:off x="2856" y="1064"/>
              <a:ext cx="23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4" name="Line 68"/>
            <p:cNvSpPr>
              <a:spLocks noChangeShapeType="1"/>
            </p:cNvSpPr>
            <p:nvPr/>
          </p:nvSpPr>
          <p:spPr bwMode="auto">
            <a:xfrm>
              <a:off x="2879" y="1098"/>
              <a:ext cx="21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5" name="Line 69"/>
            <p:cNvSpPr>
              <a:spLocks noChangeShapeType="1"/>
            </p:cNvSpPr>
            <p:nvPr/>
          </p:nvSpPr>
          <p:spPr bwMode="auto">
            <a:xfrm>
              <a:off x="2900" y="1134"/>
              <a:ext cx="2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6" name="Line 70"/>
            <p:cNvSpPr>
              <a:spLocks noChangeShapeType="1"/>
            </p:cNvSpPr>
            <p:nvPr/>
          </p:nvSpPr>
          <p:spPr bwMode="auto">
            <a:xfrm>
              <a:off x="2923" y="1173"/>
              <a:ext cx="21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7" name="Line 71"/>
            <p:cNvSpPr>
              <a:spLocks noChangeShapeType="1"/>
            </p:cNvSpPr>
            <p:nvPr/>
          </p:nvSpPr>
          <p:spPr bwMode="auto">
            <a:xfrm>
              <a:off x="2944" y="1212"/>
              <a:ext cx="23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8" name="Line 72"/>
            <p:cNvSpPr>
              <a:spLocks noChangeShapeType="1"/>
            </p:cNvSpPr>
            <p:nvPr/>
          </p:nvSpPr>
          <p:spPr bwMode="auto">
            <a:xfrm>
              <a:off x="2967" y="1253"/>
              <a:ext cx="22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29" name="Line 73"/>
            <p:cNvSpPr>
              <a:spLocks noChangeShapeType="1"/>
            </p:cNvSpPr>
            <p:nvPr/>
          </p:nvSpPr>
          <p:spPr bwMode="auto">
            <a:xfrm>
              <a:off x="2989" y="1296"/>
              <a:ext cx="23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0" name="Line 74"/>
            <p:cNvSpPr>
              <a:spLocks noChangeShapeType="1"/>
            </p:cNvSpPr>
            <p:nvPr/>
          </p:nvSpPr>
          <p:spPr bwMode="auto">
            <a:xfrm>
              <a:off x="3012" y="1340"/>
              <a:ext cx="24" cy="4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1" name="Line 75"/>
            <p:cNvSpPr>
              <a:spLocks noChangeShapeType="1"/>
            </p:cNvSpPr>
            <p:nvPr/>
          </p:nvSpPr>
          <p:spPr bwMode="auto">
            <a:xfrm>
              <a:off x="3036" y="1384"/>
              <a:ext cx="24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2" name="Line 76"/>
            <p:cNvSpPr>
              <a:spLocks noChangeShapeType="1"/>
            </p:cNvSpPr>
            <p:nvPr/>
          </p:nvSpPr>
          <p:spPr bwMode="auto">
            <a:xfrm>
              <a:off x="3060" y="1429"/>
              <a:ext cx="25" cy="4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3" name="Line 77"/>
            <p:cNvSpPr>
              <a:spLocks noChangeShapeType="1"/>
            </p:cNvSpPr>
            <p:nvPr/>
          </p:nvSpPr>
          <p:spPr bwMode="auto">
            <a:xfrm>
              <a:off x="3085" y="1475"/>
              <a:ext cx="27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4" name="Line 78"/>
            <p:cNvSpPr>
              <a:spLocks noChangeShapeType="1"/>
            </p:cNvSpPr>
            <p:nvPr/>
          </p:nvSpPr>
          <p:spPr bwMode="auto">
            <a:xfrm>
              <a:off x="3112" y="1520"/>
              <a:ext cx="28" cy="4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5" name="Line 79"/>
            <p:cNvSpPr>
              <a:spLocks noChangeShapeType="1"/>
            </p:cNvSpPr>
            <p:nvPr/>
          </p:nvSpPr>
          <p:spPr bwMode="auto">
            <a:xfrm>
              <a:off x="3140" y="1567"/>
              <a:ext cx="28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6" name="Line 80"/>
            <p:cNvSpPr>
              <a:spLocks noChangeShapeType="1"/>
            </p:cNvSpPr>
            <p:nvPr/>
          </p:nvSpPr>
          <p:spPr bwMode="auto">
            <a:xfrm>
              <a:off x="3168" y="1612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7" name="Line 81"/>
            <p:cNvSpPr>
              <a:spLocks noChangeShapeType="1"/>
            </p:cNvSpPr>
            <p:nvPr/>
          </p:nvSpPr>
          <p:spPr bwMode="auto">
            <a:xfrm>
              <a:off x="3199" y="1657"/>
              <a:ext cx="31" cy="4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8" name="Line 82"/>
            <p:cNvSpPr>
              <a:spLocks noChangeShapeType="1"/>
            </p:cNvSpPr>
            <p:nvPr/>
          </p:nvSpPr>
          <p:spPr bwMode="auto">
            <a:xfrm>
              <a:off x="3230" y="1702"/>
              <a:ext cx="34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39" name="Line 83"/>
            <p:cNvSpPr>
              <a:spLocks noChangeShapeType="1"/>
            </p:cNvSpPr>
            <p:nvPr/>
          </p:nvSpPr>
          <p:spPr bwMode="auto">
            <a:xfrm>
              <a:off x="3264" y="1745"/>
              <a:ext cx="37" cy="4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0" name="Line 84"/>
            <p:cNvSpPr>
              <a:spLocks noChangeShapeType="1"/>
            </p:cNvSpPr>
            <p:nvPr/>
          </p:nvSpPr>
          <p:spPr bwMode="auto">
            <a:xfrm>
              <a:off x="3301" y="1788"/>
              <a:ext cx="37" cy="4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1" name="Line 85"/>
            <p:cNvSpPr>
              <a:spLocks noChangeShapeType="1"/>
            </p:cNvSpPr>
            <p:nvPr/>
          </p:nvSpPr>
          <p:spPr bwMode="auto">
            <a:xfrm>
              <a:off x="3338" y="1829"/>
              <a:ext cx="40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2" name="Line 86"/>
            <p:cNvSpPr>
              <a:spLocks noChangeShapeType="1"/>
            </p:cNvSpPr>
            <p:nvPr/>
          </p:nvSpPr>
          <p:spPr bwMode="auto">
            <a:xfrm>
              <a:off x="3378" y="1868"/>
              <a:ext cx="43" cy="39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3" name="Line 87"/>
            <p:cNvSpPr>
              <a:spLocks noChangeShapeType="1"/>
            </p:cNvSpPr>
            <p:nvPr/>
          </p:nvSpPr>
          <p:spPr bwMode="auto">
            <a:xfrm>
              <a:off x="3421" y="1907"/>
              <a:ext cx="44" cy="3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4" name="Line 88"/>
            <p:cNvSpPr>
              <a:spLocks noChangeShapeType="1"/>
            </p:cNvSpPr>
            <p:nvPr/>
          </p:nvSpPr>
          <p:spPr bwMode="auto">
            <a:xfrm>
              <a:off x="3465" y="1943"/>
              <a:ext cx="49" cy="3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5" name="Line 89"/>
            <p:cNvSpPr>
              <a:spLocks noChangeShapeType="1"/>
            </p:cNvSpPr>
            <p:nvPr/>
          </p:nvSpPr>
          <p:spPr bwMode="auto">
            <a:xfrm>
              <a:off x="3514" y="1977"/>
              <a:ext cx="50" cy="33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6" name="Line 90"/>
            <p:cNvSpPr>
              <a:spLocks noChangeShapeType="1"/>
            </p:cNvSpPr>
            <p:nvPr/>
          </p:nvSpPr>
          <p:spPr bwMode="auto">
            <a:xfrm>
              <a:off x="3564" y="2010"/>
              <a:ext cx="53" cy="3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7" name="Line 91"/>
            <p:cNvSpPr>
              <a:spLocks noChangeShapeType="1"/>
            </p:cNvSpPr>
            <p:nvPr/>
          </p:nvSpPr>
          <p:spPr bwMode="auto">
            <a:xfrm>
              <a:off x="3617" y="2040"/>
              <a:ext cx="57" cy="2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8" name="Line 92"/>
            <p:cNvSpPr>
              <a:spLocks noChangeShapeType="1"/>
            </p:cNvSpPr>
            <p:nvPr/>
          </p:nvSpPr>
          <p:spPr bwMode="auto">
            <a:xfrm>
              <a:off x="3674" y="2066"/>
              <a:ext cx="60" cy="2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49" name="Line 93"/>
            <p:cNvSpPr>
              <a:spLocks noChangeShapeType="1"/>
            </p:cNvSpPr>
            <p:nvPr/>
          </p:nvSpPr>
          <p:spPr bwMode="auto">
            <a:xfrm>
              <a:off x="3734" y="2090"/>
              <a:ext cx="64" cy="21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50" name="Line 94"/>
            <p:cNvSpPr>
              <a:spLocks noChangeShapeType="1"/>
            </p:cNvSpPr>
            <p:nvPr/>
          </p:nvSpPr>
          <p:spPr bwMode="auto">
            <a:xfrm>
              <a:off x="3798" y="2111"/>
              <a:ext cx="67" cy="1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51" name="Line 95"/>
            <p:cNvSpPr>
              <a:spLocks noChangeShapeType="1"/>
            </p:cNvSpPr>
            <p:nvPr/>
          </p:nvSpPr>
          <p:spPr bwMode="auto">
            <a:xfrm>
              <a:off x="3865" y="2128"/>
              <a:ext cx="70" cy="15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52" name="Line 96"/>
            <p:cNvSpPr>
              <a:spLocks noChangeShapeType="1"/>
            </p:cNvSpPr>
            <p:nvPr/>
          </p:nvSpPr>
          <p:spPr bwMode="auto">
            <a:xfrm>
              <a:off x="3935" y="2143"/>
              <a:ext cx="75" cy="1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53" name="Line 97"/>
            <p:cNvSpPr>
              <a:spLocks noChangeShapeType="1"/>
            </p:cNvSpPr>
            <p:nvPr/>
          </p:nvSpPr>
          <p:spPr bwMode="auto">
            <a:xfrm>
              <a:off x="4010" y="2153"/>
              <a:ext cx="78" cy="6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54" name="Line 98"/>
            <p:cNvSpPr>
              <a:spLocks noChangeShapeType="1"/>
            </p:cNvSpPr>
            <p:nvPr/>
          </p:nvSpPr>
          <p:spPr bwMode="auto">
            <a:xfrm>
              <a:off x="4088" y="2159"/>
              <a:ext cx="83" cy="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7661" name="Line 99"/>
          <p:cNvSpPr>
            <a:spLocks noChangeShapeType="1"/>
          </p:cNvSpPr>
          <p:nvPr/>
        </p:nvSpPr>
        <p:spPr bwMode="auto">
          <a:xfrm>
            <a:off x="5065713" y="1828800"/>
            <a:ext cx="0" cy="36576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0" name="Line 100"/>
          <p:cNvSpPr>
            <a:spLocks noChangeShapeType="1"/>
          </p:cNvSpPr>
          <p:nvPr/>
        </p:nvSpPr>
        <p:spPr bwMode="auto">
          <a:xfrm>
            <a:off x="2886075" y="3525838"/>
            <a:ext cx="0" cy="1963737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>
            <a:off x="2819400" y="2971800"/>
            <a:ext cx="785813" cy="49847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>
            <a:off x="3594100" y="3527425"/>
            <a:ext cx="0" cy="1963738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4" name="Line 104"/>
          <p:cNvSpPr>
            <a:spLocks noChangeShapeType="1"/>
          </p:cNvSpPr>
          <p:nvPr/>
        </p:nvSpPr>
        <p:spPr bwMode="auto">
          <a:xfrm flipH="1">
            <a:off x="2895600" y="4495800"/>
            <a:ext cx="685800" cy="0"/>
          </a:xfrm>
          <a:prstGeom prst="line">
            <a:avLst/>
          </a:prstGeom>
          <a:noFill/>
          <a:ln w="19050">
            <a:solidFill>
              <a:srgbClr val="0070C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>
            <a:off x="3048000" y="3429000"/>
            <a:ext cx="152400" cy="9906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3962400" y="1905000"/>
            <a:ext cx="2209800" cy="3565525"/>
            <a:chOff x="998" y="880"/>
            <a:chExt cx="3173" cy="1286"/>
          </a:xfrm>
        </p:grpSpPr>
        <p:sp>
          <p:nvSpPr>
            <p:cNvPr id="27687" name="Line 107"/>
            <p:cNvSpPr>
              <a:spLocks noChangeShapeType="1"/>
            </p:cNvSpPr>
            <p:nvPr/>
          </p:nvSpPr>
          <p:spPr bwMode="auto">
            <a:xfrm flipV="1">
              <a:off x="998" y="2163"/>
              <a:ext cx="83" cy="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88" name="Line 108"/>
            <p:cNvSpPr>
              <a:spLocks noChangeShapeType="1"/>
            </p:cNvSpPr>
            <p:nvPr/>
          </p:nvSpPr>
          <p:spPr bwMode="auto">
            <a:xfrm flipV="1">
              <a:off x="1081" y="2158"/>
              <a:ext cx="78" cy="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89" name="Line 109"/>
            <p:cNvSpPr>
              <a:spLocks noChangeShapeType="1"/>
            </p:cNvSpPr>
            <p:nvPr/>
          </p:nvSpPr>
          <p:spPr bwMode="auto">
            <a:xfrm flipV="1">
              <a:off x="1159" y="2146"/>
              <a:ext cx="75" cy="1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0" name="Line 110"/>
            <p:cNvSpPr>
              <a:spLocks noChangeShapeType="1"/>
            </p:cNvSpPr>
            <p:nvPr/>
          </p:nvSpPr>
          <p:spPr bwMode="auto">
            <a:xfrm flipV="1">
              <a:off x="1234" y="2133"/>
              <a:ext cx="70" cy="1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1" name="Line 111"/>
            <p:cNvSpPr>
              <a:spLocks noChangeShapeType="1"/>
            </p:cNvSpPr>
            <p:nvPr/>
          </p:nvSpPr>
          <p:spPr bwMode="auto">
            <a:xfrm flipV="1">
              <a:off x="1304" y="2116"/>
              <a:ext cx="67" cy="1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2" name="Line 112"/>
            <p:cNvSpPr>
              <a:spLocks noChangeShapeType="1"/>
            </p:cNvSpPr>
            <p:nvPr/>
          </p:nvSpPr>
          <p:spPr bwMode="auto">
            <a:xfrm flipV="1">
              <a:off x="1371" y="2094"/>
              <a:ext cx="63" cy="2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3" name="Line 113"/>
            <p:cNvSpPr>
              <a:spLocks noChangeShapeType="1"/>
            </p:cNvSpPr>
            <p:nvPr/>
          </p:nvSpPr>
          <p:spPr bwMode="auto">
            <a:xfrm flipV="1">
              <a:off x="1434" y="2070"/>
              <a:ext cx="60" cy="2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4" name="Line 114"/>
            <p:cNvSpPr>
              <a:spLocks noChangeShapeType="1"/>
            </p:cNvSpPr>
            <p:nvPr/>
          </p:nvSpPr>
          <p:spPr bwMode="auto">
            <a:xfrm flipV="1">
              <a:off x="1494" y="2043"/>
              <a:ext cx="56" cy="2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5" name="Line 115"/>
            <p:cNvSpPr>
              <a:spLocks noChangeShapeType="1"/>
            </p:cNvSpPr>
            <p:nvPr/>
          </p:nvSpPr>
          <p:spPr bwMode="auto">
            <a:xfrm flipV="1">
              <a:off x="1550" y="2014"/>
              <a:ext cx="53" cy="2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6" name="Line 116"/>
            <p:cNvSpPr>
              <a:spLocks noChangeShapeType="1"/>
            </p:cNvSpPr>
            <p:nvPr/>
          </p:nvSpPr>
          <p:spPr bwMode="auto">
            <a:xfrm flipV="1">
              <a:off x="1603" y="1982"/>
              <a:ext cx="51" cy="3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7" name="Line 117"/>
            <p:cNvSpPr>
              <a:spLocks noChangeShapeType="1"/>
            </p:cNvSpPr>
            <p:nvPr/>
          </p:nvSpPr>
          <p:spPr bwMode="auto">
            <a:xfrm flipV="1">
              <a:off x="1654" y="1948"/>
              <a:ext cx="47" cy="3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8" name="Line 118"/>
            <p:cNvSpPr>
              <a:spLocks noChangeShapeType="1"/>
            </p:cNvSpPr>
            <p:nvPr/>
          </p:nvSpPr>
          <p:spPr bwMode="auto">
            <a:xfrm flipV="1">
              <a:off x="1701" y="1910"/>
              <a:ext cx="45" cy="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99" name="Line 119"/>
            <p:cNvSpPr>
              <a:spLocks noChangeShapeType="1"/>
            </p:cNvSpPr>
            <p:nvPr/>
          </p:nvSpPr>
          <p:spPr bwMode="auto">
            <a:xfrm flipV="1">
              <a:off x="1746" y="1873"/>
              <a:ext cx="42" cy="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0" name="Line 120"/>
            <p:cNvSpPr>
              <a:spLocks noChangeShapeType="1"/>
            </p:cNvSpPr>
            <p:nvPr/>
          </p:nvSpPr>
          <p:spPr bwMode="auto">
            <a:xfrm flipV="1">
              <a:off x="1788" y="1832"/>
              <a:ext cx="40" cy="4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1" name="Line 121"/>
            <p:cNvSpPr>
              <a:spLocks noChangeShapeType="1"/>
            </p:cNvSpPr>
            <p:nvPr/>
          </p:nvSpPr>
          <p:spPr bwMode="auto">
            <a:xfrm flipV="1">
              <a:off x="1828" y="1791"/>
              <a:ext cx="37" cy="4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2" name="Line 122"/>
            <p:cNvSpPr>
              <a:spLocks noChangeShapeType="1"/>
            </p:cNvSpPr>
            <p:nvPr/>
          </p:nvSpPr>
          <p:spPr bwMode="auto">
            <a:xfrm flipV="1">
              <a:off x="1865" y="1748"/>
              <a:ext cx="35" cy="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3" name="Line 123"/>
            <p:cNvSpPr>
              <a:spLocks noChangeShapeType="1"/>
            </p:cNvSpPr>
            <p:nvPr/>
          </p:nvSpPr>
          <p:spPr bwMode="auto">
            <a:xfrm flipV="1">
              <a:off x="1900" y="1704"/>
              <a:ext cx="34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4" name="Line 124"/>
            <p:cNvSpPr>
              <a:spLocks noChangeShapeType="1"/>
            </p:cNvSpPr>
            <p:nvPr/>
          </p:nvSpPr>
          <p:spPr bwMode="auto">
            <a:xfrm flipV="1">
              <a:off x="1934" y="1660"/>
              <a:ext cx="31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5" name="Line 125"/>
            <p:cNvSpPr>
              <a:spLocks noChangeShapeType="1"/>
            </p:cNvSpPr>
            <p:nvPr/>
          </p:nvSpPr>
          <p:spPr bwMode="auto">
            <a:xfrm flipV="1">
              <a:off x="1965" y="1614"/>
              <a:ext cx="31" cy="4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6" name="Line 126"/>
            <p:cNvSpPr>
              <a:spLocks noChangeShapeType="1"/>
            </p:cNvSpPr>
            <p:nvPr/>
          </p:nvSpPr>
          <p:spPr bwMode="auto">
            <a:xfrm flipV="1">
              <a:off x="1996" y="1569"/>
              <a:ext cx="28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7" name="Line 127"/>
            <p:cNvSpPr>
              <a:spLocks noChangeShapeType="1"/>
            </p:cNvSpPr>
            <p:nvPr/>
          </p:nvSpPr>
          <p:spPr bwMode="auto">
            <a:xfrm flipV="1">
              <a:off x="2024" y="1522"/>
              <a:ext cx="27" cy="4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8" name="Line 128"/>
            <p:cNvSpPr>
              <a:spLocks noChangeShapeType="1"/>
            </p:cNvSpPr>
            <p:nvPr/>
          </p:nvSpPr>
          <p:spPr bwMode="auto">
            <a:xfrm flipV="1">
              <a:off x="2051" y="1477"/>
              <a:ext cx="26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09" name="Line 129"/>
            <p:cNvSpPr>
              <a:spLocks noChangeShapeType="1"/>
            </p:cNvSpPr>
            <p:nvPr/>
          </p:nvSpPr>
          <p:spPr bwMode="auto">
            <a:xfrm flipV="1">
              <a:off x="2077" y="1431"/>
              <a:ext cx="25" cy="4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0" name="Line 130"/>
            <p:cNvSpPr>
              <a:spLocks noChangeShapeType="1"/>
            </p:cNvSpPr>
            <p:nvPr/>
          </p:nvSpPr>
          <p:spPr bwMode="auto">
            <a:xfrm flipV="1">
              <a:off x="2102" y="1386"/>
              <a:ext cx="24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1" name="Line 131"/>
            <p:cNvSpPr>
              <a:spLocks noChangeShapeType="1"/>
            </p:cNvSpPr>
            <p:nvPr/>
          </p:nvSpPr>
          <p:spPr bwMode="auto">
            <a:xfrm flipV="1">
              <a:off x="2126" y="1342"/>
              <a:ext cx="24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2" name="Line 132"/>
            <p:cNvSpPr>
              <a:spLocks noChangeShapeType="1"/>
            </p:cNvSpPr>
            <p:nvPr/>
          </p:nvSpPr>
          <p:spPr bwMode="auto">
            <a:xfrm flipV="1">
              <a:off x="2150" y="1298"/>
              <a:ext cx="23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3" name="Line 133"/>
            <p:cNvSpPr>
              <a:spLocks noChangeShapeType="1"/>
            </p:cNvSpPr>
            <p:nvPr/>
          </p:nvSpPr>
          <p:spPr bwMode="auto">
            <a:xfrm flipV="1">
              <a:off x="2173" y="1254"/>
              <a:ext cx="22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4" name="Line 134"/>
            <p:cNvSpPr>
              <a:spLocks noChangeShapeType="1"/>
            </p:cNvSpPr>
            <p:nvPr/>
          </p:nvSpPr>
          <p:spPr bwMode="auto">
            <a:xfrm flipV="1">
              <a:off x="2195" y="1214"/>
              <a:ext cx="22" cy="4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5" name="Line 135"/>
            <p:cNvSpPr>
              <a:spLocks noChangeShapeType="1"/>
            </p:cNvSpPr>
            <p:nvPr/>
          </p:nvSpPr>
          <p:spPr bwMode="auto">
            <a:xfrm flipV="1">
              <a:off x="2217" y="1173"/>
              <a:ext cx="23" cy="4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6" name="Line 136"/>
            <p:cNvSpPr>
              <a:spLocks noChangeShapeType="1"/>
            </p:cNvSpPr>
            <p:nvPr/>
          </p:nvSpPr>
          <p:spPr bwMode="auto">
            <a:xfrm flipV="1">
              <a:off x="2240" y="1135"/>
              <a:ext cx="21" cy="3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7" name="Line 137"/>
            <p:cNvSpPr>
              <a:spLocks noChangeShapeType="1"/>
            </p:cNvSpPr>
            <p:nvPr/>
          </p:nvSpPr>
          <p:spPr bwMode="auto">
            <a:xfrm flipV="1">
              <a:off x="2261" y="1098"/>
              <a:ext cx="23" cy="3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8" name="Line 138"/>
            <p:cNvSpPr>
              <a:spLocks noChangeShapeType="1"/>
            </p:cNvSpPr>
            <p:nvPr/>
          </p:nvSpPr>
          <p:spPr bwMode="auto">
            <a:xfrm flipV="1">
              <a:off x="2284" y="1064"/>
              <a:ext cx="21" cy="3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19" name="Line 139"/>
            <p:cNvSpPr>
              <a:spLocks noChangeShapeType="1"/>
            </p:cNvSpPr>
            <p:nvPr/>
          </p:nvSpPr>
          <p:spPr bwMode="auto">
            <a:xfrm flipV="1">
              <a:off x="2305" y="1032"/>
              <a:ext cx="24" cy="3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0" name="Line 140"/>
            <p:cNvSpPr>
              <a:spLocks noChangeShapeType="1"/>
            </p:cNvSpPr>
            <p:nvPr/>
          </p:nvSpPr>
          <p:spPr bwMode="auto">
            <a:xfrm flipV="1">
              <a:off x="2329" y="1002"/>
              <a:ext cx="24" cy="3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1" name="Line 141"/>
            <p:cNvSpPr>
              <a:spLocks noChangeShapeType="1"/>
            </p:cNvSpPr>
            <p:nvPr/>
          </p:nvSpPr>
          <p:spPr bwMode="auto">
            <a:xfrm flipV="1">
              <a:off x="2353" y="975"/>
              <a:ext cx="24" cy="2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2" name="Line 142"/>
            <p:cNvSpPr>
              <a:spLocks noChangeShapeType="1"/>
            </p:cNvSpPr>
            <p:nvPr/>
          </p:nvSpPr>
          <p:spPr bwMode="auto">
            <a:xfrm flipV="1">
              <a:off x="2377" y="951"/>
              <a:ext cx="26" cy="2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3" name="Line 143"/>
            <p:cNvSpPr>
              <a:spLocks noChangeShapeType="1"/>
            </p:cNvSpPr>
            <p:nvPr/>
          </p:nvSpPr>
          <p:spPr bwMode="auto">
            <a:xfrm flipV="1">
              <a:off x="2403" y="930"/>
              <a:ext cx="26" cy="2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4" name="Line 144"/>
            <p:cNvSpPr>
              <a:spLocks noChangeShapeType="1"/>
            </p:cNvSpPr>
            <p:nvPr/>
          </p:nvSpPr>
          <p:spPr bwMode="auto">
            <a:xfrm flipV="1">
              <a:off x="2429" y="913"/>
              <a:ext cx="27" cy="1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5" name="Line 145"/>
            <p:cNvSpPr>
              <a:spLocks noChangeShapeType="1"/>
            </p:cNvSpPr>
            <p:nvPr/>
          </p:nvSpPr>
          <p:spPr bwMode="auto">
            <a:xfrm flipV="1">
              <a:off x="2456" y="899"/>
              <a:ext cx="30" cy="1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6" name="Line 146"/>
            <p:cNvSpPr>
              <a:spLocks noChangeShapeType="1"/>
            </p:cNvSpPr>
            <p:nvPr/>
          </p:nvSpPr>
          <p:spPr bwMode="auto">
            <a:xfrm flipV="1">
              <a:off x="2486" y="888"/>
              <a:ext cx="31" cy="1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7" name="Line 147"/>
            <p:cNvSpPr>
              <a:spLocks noChangeShapeType="1"/>
            </p:cNvSpPr>
            <p:nvPr/>
          </p:nvSpPr>
          <p:spPr bwMode="auto">
            <a:xfrm flipV="1">
              <a:off x="2517" y="882"/>
              <a:ext cx="32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8" name="Line 148"/>
            <p:cNvSpPr>
              <a:spLocks noChangeShapeType="1"/>
            </p:cNvSpPr>
            <p:nvPr/>
          </p:nvSpPr>
          <p:spPr bwMode="auto">
            <a:xfrm flipV="1">
              <a:off x="2549" y="880"/>
              <a:ext cx="34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29" name="Line 149"/>
            <p:cNvSpPr>
              <a:spLocks noChangeShapeType="1"/>
            </p:cNvSpPr>
            <p:nvPr/>
          </p:nvSpPr>
          <p:spPr bwMode="auto">
            <a:xfrm>
              <a:off x="2583" y="880"/>
              <a:ext cx="33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0" name="Line 150"/>
            <p:cNvSpPr>
              <a:spLocks noChangeShapeType="1"/>
            </p:cNvSpPr>
            <p:nvPr/>
          </p:nvSpPr>
          <p:spPr bwMode="auto">
            <a:xfrm>
              <a:off x="2616" y="882"/>
              <a:ext cx="32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1" name="Line 151"/>
            <p:cNvSpPr>
              <a:spLocks noChangeShapeType="1"/>
            </p:cNvSpPr>
            <p:nvPr/>
          </p:nvSpPr>
          <p:spPr bwMode="auto">
            <a:xfrm>
              <a:off x="2648" y="888"/>
              <a:ext cx="31" cy="1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2" name="Line 152"/>
            <p:cNvSpPr>
              <a:spLocks noChangeShapeType="1"/>
            </p:cNvSpPr>
            <p:nvPr/>
          </p:nvSpPr>
          <p:spPr bwMode="auto">
            <a:xfrm>
              <a:off x="2679" y="898"/>
              <a:ext cx="28" cy="1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3" name="Line 153"/>
            <p:cNvSpPr>
              <a:spLocks noChangeShapeType="1"/>
            </p:cNvSpPr>
            <p:nvPr/>
          </p:nvSpPr>
          <p:spPr bwMode="auto">
            <a:xfrm>
              <a:off x="2707" y="913"/>
              <a:ext cx="27" cy="1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4" name="Line 154"/>
            <p:cNvSpPr>
              <a:spLocks noChangeShapeType="1"/>
            </p:cNvSpPr>
            <p:nvPr/>
          </p:nvSpPr>
          <p:spPr bwMode="auto">
            <a:xfrm>
              <a:off x="2734" y="930"/>
              <a:ext cx="27" cy="2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5" name="Line 155"/>
            <p:cNvSpPr>
              <a:spLocks noChangeShapeType="1"/>
            </p:cNvSpPr>
            <p:nvPr/>
          </p:nvSpPr>
          <p:spPr bwMode="auto">
            <a:xfrm>
              <a:off x="2761" y="951"/>
              <a:ext cx="24" cy="2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6" name="Line 156"/>
            <p:cNvSpPr>
              <a:spLocks noChangeShapeType="1"/>
            </p:cNvSpPr>
            <p:nvPr/>
          </p:nvSpPr>
          <p:spPr bwMode="auto">
            <a:xfrm>
              <a:off x="2785" y="975"/>
              <a:ext cx="24" cy="2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7" name="Line 157"/>
            <p:cNvSpPr>
              <a:spLocks noChangeShapeType="1"/>
            </p:cNvSpPr>
            <p:nvPr/>
          </p:nvSpPr>
          <p:spPr bwMode="auto">
            <a:xfrm>
              <a:off x="2809" y="1001"/>
              <a:ext cx="24" cy="3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8" name="Line 158"/>
            <p:cNvSpPr>
              <a:spLocks noChangeShapeType="1"/>
            </p:cNvSpPr>
            <p:nvPr/>
          </p:nvSpPr>
          <p:spPr bwMode="auto">
            <a:xfrm>
              <a:off x="2833" y="1031"/>
              <a:ext cx="23" cy="3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39" name="Line 159"/>
            <p:cNvSpPr>
              <a:spLocks noChangeShapeType="1"/>
            </p:cNvSpPr>
            <p:nvPr/>
          </p:nvSpPr>
          <p:spPr bwMode="auto">
            <a:xfrm>
              <a:off x="2856" y="1064"/>
              <a:ext cx="23" cy="3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0" name="Line 160"/>
            <p:cNvSpPr>
              <a:spLocks noChangeShapeType="1"/>
            </p:cNvSpPr>
            <p:nvPr/>
          </p:nvSpPr>
          <p:spPr bwMode="auto">
            <a:xfrm>
              <a:off x="2879" y="1098"/>
              <a:ext cx="21" cy="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1" name="Line 161"/>
            <p:cNvSpPr>
              <a:spLocks noChangeShapeType="1"/>
            </p:cNvSpPr>
            <p:nvPr/>
          </p:nvSpPr>
          <p:spPr bwMode="auto">
            <a:xfrm>
              <a:off x="2900" y="1134"/>
              <a:ext cx="23" cy="3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2" name="Line 162"/>
            <p:cNvSpPr>
              <a:spLocks noChangeShapeType="1"/>
            </p:cNvSpPr>
            <p:nvPr/>
          </p:nvSpPr>
          <p:spPr bwMode="auto">
            <a:xfrm>
              <a:off x="2923" y="1173"/>
              <a:ext cx="21" cy="3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3" name="Line 163"/>
            <p:cNvSpPr>
              <a:spLocks noChangeShapeType="1"/>
            </p:cNvSpPr>
            <p:nvPr/>
          </p:nvSpPr>
          <p:spPr bwMode="auto">
            <a:xfrm>
              <a:off x="2944" y="1212"/>
              <a:ext cx="23" cy="4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4" name="Line 164"/>
            <p:cNvSpPr>
              <a:spLocks noChangeShapeType="1"/>
            </p:cNvSpPr>
            <p:nvPr/>
          </p:nvSpPr>
          <p:spPr bwMode="auto">
            <a:xfrm>
              <a:off x="2967" y="1253"/>
              <a:ext cx="22" cy="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5" name="Line 165"/>
            <p:cNvSpPr>
              <a:spLocks noChangeShapeType="1"/>
            </p:cNvSpPr>
            <p:nvPr/>
          </p:nvSpPr>
          <p:spPr bwMode="auto">
            <a:xfrm>
              <a:off x="2989" y="1296"/>
              <a:ext cx="23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6" name="Line 166"/>
            <p:cNvSpPr>
              <a:spLocks noChangeShapeType="1"/>
            </p:cNvSpPr>
            <p:nvPr/>
          </p:nvSpPr>
          <p:spPr bwMode="auto">
            <a:xfrm>
              <a:off x="3012" y="1340"/>
              <a:ext cx="24" cy="4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7" name="Line 167"/>
            <p:cNvSpPr>
              <a:spLocks noChangeShapeType="1"/>
            </p:cNvSpPr>
            <p:nvPr/>
          </p:nvSpPr>
          <p:spPr bwMode="auto">
            <a:xfrm>
              <a:off x="3036" y="1384"/>
              <a:ext cx="24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8" name="Line 168"/>
            <p:cNvSpPr>
              <a:spLocks noChangeShapeType="1"/>
            </p:cNvSpPr>
            <p:nvPr/>
          </p:nvSpPr>
          <p:spPr bwMode="auto">
            <a:xfrm>
              <a:off x="3060" y="1429"/>
              <a:ext cx="25" cy="4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49" name="Line 169"/>
            <p:cNvSpPr>
              <a:spLocks noChangeShapeType="1"/>
            </p:cNvSpPr>
            <p:nvPr/>
          </p:nvSpPr>
          <p:spPr bwMode="auto">
            <a:xfrm>
              <a:off x="3085" y="1475"/>
              <a:ext cx="27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0" name="Line 170"/>
            <p:cNvSpPr>
              <a:spLocks noChangeShapeType="1"/>
            </p:cNvSpPr>
            <p:nvPr/>
          </p:nvSpPr>
          <p:spPr bwMode="auto">
            <a:xfrm>
              <a:off x="3112" y="1520"/>
              <a:ext cx="28" cy="4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1" name="Line 171"/>
            <p:cNvSpPr>
              <a:spLocks noChangeShapeType="1"/>
            </p:cNvSpPr>
            <p:nvPr/>
          </p:nvSpPr>
          <p:spPr bwMode="auto">
            <a:xfrm>
              <a:off x="3140" y="1567"/>
              <a:ext cx="28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2" name="Line 172"/>
            <p:cNvSpPr>
              <a:spLocks noChangeShapeType="1"/>
            </p:cNvSpPr>
            <p:nvPr/>
          </p:nvSpPr>
          <p:spPr bwMode="auto">
            <a:xfrm>
              <a:off x="3168" y="1612"/>
              <a:ext cx="31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3" name="Line 173"/>
            <p:cNvSpPr>
              <a:spLocks noChangeShapeType="1"/>
            </p:cNvSpPr>
            <p:nvPr/>
          </p:nvSpPr>
          <p:spPr bwMode="auto">
            <a:xfrm>
              <a:off x="3199" y="1657"/>
              <a:ext cx="31" cy="4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4" name="Line 174"/>
            <p:cNvSpPr>
              <a:spLocks noChangeShapeType="1"/>
            </p:cNvSpPr>
            <p:nvPr/>
          </p:nvSpPr>
          <p:spPr bwMode="auto">
            <a:xfrm>
              <a:off x="3230" y="1702"/>
              <a:ext cx="34" cy="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5" name="Line 175"/>
            <p:cNvSpPr>
              <a:spLocks noChangeShapeType="1"/>
            </p:cNvSpPr>
            <p:nvPr/>
          </p:nvSpPr>
          <p:spPr bwMode="auto">
            <a:xfrm>
              <a:off x="3264" y="1745"/>
              <a:ext cx="37" cy="4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6" name="Line 176"/>
            <p:cNvSpPr>
              <a:spLocks noChangeShapeType="1"/>
            </p:cNvSpPr>
            <p:nvPr/>
          </p:nvSpPr>
          <p:spPr bwMode="auto">
            <a:xfrm>
              <a:off x="3301" y="1788"/>
              <a:ext cx="37" cy="4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7" name="Line 177"/>
            <p:cNvSpPr>
              <a:spLocks noChangeShapeType="1"/>
            </p:cNvSpPr>
            <p:nvPr/>
          </p:nvSpPr>
          <p:spPr bwMode="auto">
            <a:xfrm>
              <a:off x="3338" y="1829"/>
              <a:ext cx="40" cy="3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8" name="Line 178"/>
            <p:cNvSpPr>
              <a:spLocks noChangeShapeType="1"/>
            </p:cNvSpPr>
            <p:nvPr/>
          </p:nvSpPr>
          <p:spPr bwMode="auto">
            <a:xfrm>
              <a:off x="3378" y="1868"/>
              <a:ext cx="43" cy="39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59" name="Line 179"/>
            <p:cNvSpPr>
              <a:spLocks noChangeShapeType="1"/>
            </p:cNvSpPr>
            <p:nvPr/>
          </p:nvSpPr>
          <p:spPr bwMode="auto">
            <a:xfrm>
              <a:off x="3421" y="1907"/>
              <a:ext cx="44" cy="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0" name="Line 180"/>
            <p:cNvSpPr>
              <a:spLocks noChangeShapeType="1"/>
            </p:cNvSpPr>
            <p:nvPr/>
          </p:nvSpPr>
          <p:spPr bwMode="auto">
            <a:xfrm>
              <a:off x="3465" y="1943"/>
              <a:ext cx="49" cy="3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1" name="Line 181"/>
            <p:cNvSpPr>
              <a:spLocks noChangeShapeType="1"/>
            </p:cNvSpPr>
            <p:nvPr/>
          </p:nvSpPr>
          <p:spPr bwMode="auto">
            <a:xfrm>
              <a:off x="3514" y="1977"/>
              <a:ext cx="50" cy="3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2" name="Line 182"/>
            <p:cNvSpPr>
              <a:spLocks noChangeShapeType="1"/>
            </p:cNvSpPr>
            <p:nvPr/>
          </p:nvSpPr>
          <p:spPr bwMode="auto">
            <a:xfrm>
              <a:off x="3564" y="2010"/>
              <a:ext cx="53" cy="3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3" name="Line 183"/>
            <p:cNvSpPr>
              <a:spLocks noChangeShapeType="1"/>
            </p:cNvSpPr>
            <p:nvPr/>
          </p:nvSpPr>
          <p:spPr bwMode="auto">
            <a:xfrm>
              <a:off x="3617" y="2040"/>
              <a:ext cx="57" cy="2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4" name="Line 184"/>
            <p:cNvSpPr>
              <a:spLocks noChangeShapeType="1"/>
            </p:cNvSpPr>
            <p:nvPr/>
          </p:nvSpPr>
          <p:spPr bwMode="auto">
            <a:xfrm>
              <a:off x="3674" y="2066"/>
              <a:ext cx="60" cy="24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5" name="Line 185"/>
            <p:cNvSpPr>
              <a:spLocks noChangeShapeType="1"/>
            </p:cNvSpPr>
            <p:nvPr/>
          </p:nvSpPr>
          <p:spPr bwMode="auto">
            <a:xfrm>
              <a:off x="3734" y="2090"/>
              <a:ext cx="64" cy="2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6" name="Line 186"/>
            <p:cNvSpPr>
              <a:spLocks noChangeShapeType="1"/>
            </p:cNvSpPr>
            <p:nvPr/>
          </p:nvSpPr>
          <p:spPr bwMode="auto">
            <a:xfrm>
              <a:off x="3798" y="2111"/>
              <a:ext cx="67" cy="17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7" name="Line 187"/>
            <p:cNvSpPr>
              <a:spLocks noChangeShapeType="1"/>
            </p:cNvSpPr>
            <p:nvPr/>
          </p:nvSpPr>
          <p:spPr bwMode="auto">
            <a:xfrm>
              <a:off x="3865" y="2128"/>
              <a:ext cx="70" cy="15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8" name="Line 188"/>
            <p:cNvSpPr>
              <a:spLocks noChangeShapeType="1"/>
            </p:cNvSpPr>
            <p:nvPr/>
          </p:nvSpPr>
          <p:spPr bwMode="auto">
            <a:xfrm>
              <a:off x="3935" y="2143"/>
              <a:ext cx="75" cy="1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69" name="Line 189"/>
            <p:cNvSpPr>
              <a:spLocks noChangeShapeType="1"/>
            </p:cNvSpPr>
            <p:nvPr/>
          </p:nvSpPr>
          <p:spPr bwMode="auto">
            <a:xfrm>
              <a:off x="4010" y="2153"/>
              <a:ext cx="78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70" name="Line 190"/>
            <p:cNvSpPr>
              <a:spLocks noChangeShapeType="1"/>
            </p:cNvSpPr>
            <p:nvPr/>
          </p:nvSpPr>
          <p:spPr bwMode="auto">
            <a:xfrm>
              <a:off x="4088" y="2159"/>
              <a:ext cx="83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311" name="Line 191"/>
          <p:cNvSpPr>
            <a:spLocks noChangeShapeType="1"/>
          </p:cNvSpPr>
          <p:nvPr/>
        </p:nvSpPr>
        <p:spPr bwMode="auto">
          <a:xfrm>
            <a:off x="4572000" y="3505200"/>
            <a:ext cx="0" cy="1963738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12" name="Line 192"/>
          <p:cNvSpPr>
            <a:spLocks noChangeShapeType="1"/>
          </p:cNvSpPr>
          <p:nvPr/>
        </p:nvSpPr>
        <p:spPr bwMode="auto">
          <a:xfrm>
            <a:off x="4038600" y="3505200"/>
            <a:ext cx="0" cy="1963738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13" name="Text Box 193"/>
          <p:cNvSpPr txBox="1">
            <a:spLocks noChangeArrowheads="1"/>
          </p:cNvSpPr>
          <p:nvPr/>
        </p:nvSpPr>
        <p:spPr bwMode="auto">
          <a:xfrm>
            <a:off x="377825" y="5867400"/>
            <a:ext cx="2301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Arial" pitchFamily="34" charset="0"/>
              </a:rPr>
              <a:t>allowable design stress</a:t>
            </a:r>
          </a:p>
        </p:txBody>
      </p:sp>
      <p:sp>
        <p:nvSpPr>
          <p:cNvPr id="5314" name="Text Box 194"/>
          <p:cNvSpPr txBox="1">
            <a:spLocks noChangeArrowheads="1"/>
          </p:cNvSpPr>
          <p:nvPr/>
        </p:nvSpPr>
        <p:spPr bwMode="auto">
          <a:xfrm>
            <a:off x="2057400" y="6248400"/>
            <a:ext cx="2281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Arial" pitchFamily="34" charset="0"/>
              </a:rPr>
              <a:t>allowable design stress</a:t>
            </a:r>
          </a:p>
        </p:txBody>
      </p:sp>
      <p:sp>
        <p:nvSpPr>
          <p:cNvPr id="5315" name="Text Box 195"/>
          <p:cNvSpPr txBox="1">
            <a:spLocks noChangeArrowheads="1"/>
          </p:cNvSpPr>
          <p:nvPr/>
        </p:nvSpPr>
        <p:spPr bwMode="auto">
          <a:xfrm>
            <a:off x="2743200" y="1828800"/>
            <a:ext cx="1668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latin typeface="Arial" pitchFamily="34" charset="0"/>
              </a:rPr>
              <a:t>lower 5</a:t>
            </a:r>
            <a:r>
              <a:rPr lang="en-US" altLang="en-US" sz="1400" baseline="30000">
                <a:solidFill>
                  <a:srgbClr val="CC3300"/>
                </a:solidFill>
                <a:latin typeface="Arial" pitchFamily="34" charset="0"/>
              </a:rPr>
              <a:t>th</a:t>
            </a:r>
            <a:r>
              <a:rPr lang="en-US" altLang="en-US" sz="1400">
                <a:solidFill>
                  <a:srgbClr val="CC3300"/>
                </a:solidFill>
                <a:latin typeface="Arial" pitchFamily="34" charset="0"/>
              </a:rPr>
              <a:t> percentile</a:t>
            </a:r>
          </a:p>
        </p:txBody>
      </p:sp>
      <p:sp>
        <p:nvSpPr>
          <p:cNvPr id="5316" name="Line 196"/>
          <p:cNvSpPr>
            <a:spLocks noChangeShapeType="1"/>
          </p:cNvSpPr>
          <p:nvPr/>
        </p:nvSpPr>
        <p:spPr bwMode="auto">
          <a:xfrm>
            <a:off x="4191000" y="2133600"/>
            <a:ext cx="381000" cy="13716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18" name="Text Box 198"/>
          <p:cNvSpPr txBox="1">
            <a:spLocks noChangeArrowheads="1"/>
          </p:cNvSpPr>
          <p:nvPr/>
        </p:nvSpPr>
        <p:spPr bwMode="auto">
          <a:xfrm>
            <a:off x="2819400" y="2362200"/>
            <a:ext cx="138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latin typeface="Arial" pitchFamily="34" charset="0"/>
              </a:rPr>
              <a:t>÷ safety factors</a:t>
            </a:r>
          </a:p>
        </p:txBody>
      </p:sp>
      <p:sp>
        <p:nvSpPr>
          <p:cNvPr id="5319" name="Line 199"/>
          <p:cNvSpPr>
            <a:spLocks noChangeShapeType="1"/>
          </p:cNvSpPr>
          <p:nvPr/>
        </p:nvSpPr>
        <p:spPr bwMode="auto">
          <a:xfrm>
            <a:off x="3810000" y="2667000"/>
            <a:ext cx="609600" cy="14478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0" name="Line 200"/>
          <p:cNvSpPr>
            <a:spLocks noChangeShapeType="1"/>
          </p:cNvSpPr>
          <p:nvPr/>
        </p:nvSpPr>
        <p:spPr bwMode="auto">
          <a:xfrm flipH="1">
            <a:off x="4038600" y="4191000"/>
            <a:ext cx="533400" cy="0"/>
          </a:xfrm>
          <a:prstGeom prst="line">
            <a:avLst/>
          </a:prstGeom>
          <a:noFill/>
          <a:ln w="19050">
            <a:solidFill>
              <a:srgbClr val="CC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1" name="Rectangle 201"/>
          <p:cNvSpPr>
            <a:spLocks noChangeArrowheads="1"/>
          </p:cNvSpPr>
          <p:nvPr/>
        </p:nvSpPr>
        <p:spPr bwMode="auto">
          <a:xfrm>
            <a:off x="6553200" y="3124200"/>
            <a:ext cx="2473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Wood composite</a:t>
            </a:r>
          </a:p>
        </p:txBody>
      </p:sp>
      <p:sp>
        <p:nvSpPr>
          <p:cNvPr id="5322" name="Text Box 202"/>
          <p:cNvSpPr txBox="1">
            <a:spLocks noChangeArrowheads="1"/>
          </p:cNvSpPr>
          <p:nvPr/>
        </p:nvSpPr>
        <p:spPr bwMode="auto">
          <a:xfrm>
            <a:off x="4114800" y="1371600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3300"/>
                </a:solidFill>
                <a:latin typeface="Arial" pitchFamily="34" charset="0"/>
              </a:rPr>
              <a:t>mean</a:t>
            </a:r>
          </a:p>
        </p:txBody>
      </p:sp>
      <p:sp>
        <p:nvSpPr>
          <p:cNvPr id="5323" name="Line 203"/>
          <p:cNvSpPr>
            <a:spLocks noChangeShapeType="1"/>
          </p:cNvSpPr>
          <p:nvPr/>
        </p:nvSpPr>
        <p:spPr bwMode="auto">
          <a:xfrm>
            <a:off x="4572000" y="1676400"/>
            <a:ext cx="457200" cy="1524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7680" name="Line 204"/>
          <p:cNvSpPr>
            <a:spLocks noChangeShapeType="1"/>
          </p:cNvSpPr>
          <p:nvPr/>
        </p:nvSpPr>
        <p:spPr bwMode="auto">
          <a:xfrm flipH="1">
            <a:off x="5105400" y="1676400"/>
            <a:ext cx="609600" cy="1524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325" name="Line 205"/>
          <p:cNvSpPr>
            <a:spLocks noChangeShapeType="1"/>
          </p:cNvSpPr>
          <p:nvPr/>
        </p:nvSpPr>
        <p:spPr bwMode="auto">
          <a:xfrm flipH="1">
            <a:off x="5791200" y="2667000"/>
            <a:ext cx="990600" cy="381000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26" name="Line 206"/>
          <p:cNvSpPr>
            <a:spLocks noChangeShapeType="1"/>
          </p:cNvSpPr>
          <p:nvPr/>
        </p:nvSpPr>
        <p:spPr bwMode="auto">
          <a:xfrm flipH="1">
            <a:off x="5486400" y="3429000"/>
            <a:ext cx="1143000" cy="53340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cxnSp>
        <p:nvCxnSpPr>
          <p:cNvPr id="206" name="Curved Connector 205"/>
          <p:cNvCxnSpPr/>
          <p:nvPr/>
        </p:nvCxnSpPr>
        <p:spPr>
          <a:xfrm rot="5400000" flipH="1" flipV="1">
            <a:off x="2476500" y="5524500"/>
            <a:ext cx="457200" cy="381000"/>
          </a:xfrm>
          <a:prstGeom prst="curvedConnector3">
            <a:avLst>
              <a:gd name="adj1" fmla="val 50000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urved Connector 206"/>
          <p:cNvCxnSpPr>
            <a:endCxn id="27687" idx="1"/>
          </p:cNvCxnSpPr>
          <p:nvPr/>
        </p:nvCxnSpPr>
        <p:spPr>
          <a:xfrm rot="5400000" flipH="1" flipV="1">
            <a:off x="3255169" y="5560219"/>
            <a:ext cx="862012" cy="666750"/>
          </a:xfrm>
          <a:prstGeom prst="curvedConnector3">
            <a:avLst>
              <a:gd name="adj1" fmla="val 50000"/>
            </a:avLst>
          </a:prstGeom>
          <a:ln w="127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5" name="Slide Number Placeholder 20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3D9995-818E-4F47-AEDC-18FB970A8295}" type="slidenum">
              <a:rPr lang="en-US" altLang="en-US" sz="1400" smtClean="0"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>
              <a:latin typeface="Arial" pitchFamily="34" charset="0"/>
            </a:endParaRPr>
          </a:p>
        </p:txBody>
      </p:sp>
      <p:sp>
        <p:nvSpPr>
          <p:cNvPr id="208" name="Rectangle 5"/>
          <p:cNvSpPr txBox="1">
            <a:spLocks noChangeArrowheads="1"/>
          </p:cNvSpPr>
          <p:nvPr/>
        </p:nvSpPr>
        <p:spPr bwMode="auto">
          <a:xfrm>
            <a:off x="525463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3200" b="1" kern="0" dirty="0" smtClean="0">
                <a:latin typeface="Calibri" panose="020F0502020204030204" pitchFamily="34" charset="0"/>
              </a:rPr>
              <a:t>Variability in wood products</a:t>
            </a:r>
          </a:p>
        </p:txBody>
      </p:sp>
    </p:spTree>
    <p:extLst>
      <p:ext uri="{BB962C8B-B14F-4D97-AF65-F5344CB8AC3E}">
        <p14:creationId xmlns:p14="http://schemas.microsoft.com/office/powerpoint/2010/main" val="89706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2" grpId="0"/>
      <p:bldP spid="5220" grpId="0" animBg="1"/>
      <p:bldP spid="5222" grpId="0" animBg="1"/>
      <p:bldP spid="5223" grpId="0" animBg="1"/>
      <p:bldP spid="5224" grpId="0" animBg="1"/>
      <p:bldP spid="5225" grpId="0" animBg="1"/>
      <p:bldP spid="5311" grpId="0" animBg="1"/>
      <p:bldP spid="5312" grpId="0" animBg="1"/>
      <p:bldP spid="5313" grpId="0"/>
      <p:bldP spid="5314" grpId="0"/>
      <p:bldP spid="5315" grpId="0"/>
      <p:bldP spid="5316" grpId="0" animBg="1"/>
      <p:bldP spid="5318" grpId="0"/>
      <p:bldP spid="5319" grpId="0" animBg="1"/>
      <p:bldP spid="5320" grpId="0" animBg="1"/>
      <p:bldP spid="5321" grpId="0"/>
      <p:bldP spid="5322" grpId="0"/>
      <p:bldP spid="5323" grpId="0" animBg="1"/>
      <p:bldP spid="53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385</Words>
  <Application>Microsoft Office PowerPoint</Application>
  <PresentationFormat>On-screen Show (4:3)</PresentationFormat>
  <Paragraphs>233</Paragraphs>
  <Slides>33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Microsoft Excel Chart</vt:lpstr>
      <vt:lpstr>PowerPoint Presentation</vt:lpstr>
      <vt:lpstr>Functions of wood</vt:lpstr>
      <vt:lpstr>Levels of scale in wood structure</vt:lpstr>
      <vt:lpstr>Biodegradability</vt:lpstr>
      <vt:lpstr>PowerPoint Presentation</vt:lpstr>
      <vt:lpstr>PowerPoint Presentation</vt:lpstr>
      <vt:lpstr>Variability in wood products</vt:lpstr>
      <vt:lpstr>Variability in wood products</vt:lpstr>
      <vt:lpstr>PowerPoint Presentation</vt:lpstr>
      <vt:lpstr>Specific strength / Specific stiffness</vt:lpstr>
      <vt:lpstr>PowerPoint Presentation</vt:lpstr>
      <vt:lpstr>PowerPoint Presentation</vt:lpstr>
      <vt:lpstr>PowerPoint Presentation</vt:lpstr>
      <vt:lpstr>Aesthetics / Psychological appeal</vt:lpstr>
      <vt:lpstr>Bouyancy</vt:lpstr>
      <vt:lpstr>PowerPoint Presentation</vt:lpstr>
      <vt:lpstr>PowerPoint Presentation</vt:lpstr>
      <vt:lpstr>PowerPoint Presentation</vt:lpstr>
      <vt:lpstr>Anisotropy</vt:lpstr>
      <vt:lpstr>Anisotropy – perpendicular to grain</vt:lpstr>
      <vt:lpstr>Anisotropy – varies by property</vt:lpstr>
      <vt:lpstr>Hygroscopicity</vt:lpstr>
      <vt:lpstr>Hygroscopicity</vt:lpstr>
      <vt:lpstr>Water in cell wall</vt:lpstr>
      <vt:lpstr>Water in wood</vt:lpstr>
      <vt:lpstr>Water removal from wood</vt:lpstr>
      <vt:lpstr>Effect of moisture content on wood properties</vt:lpstr>
      <vt:lpstr>Warping</vt:lpstr>
      <vt:lpstr>Combustibility</vt:lpstr>
      <vt:lpstr>Sawmill residues</vt:lpstr>
      <vt:lpstr>Wood pellets</vt:lpstr>
      <vt:lpstr>Comparative Environmental Impact Assessment Life Cycle Analysis</vt:lpstr>
      <vt:lpstr>Comparative Environmental Impact Assessment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Ellis</dc:creator>
  <cp:lastModifiedBy>Ellis, Simon</cp:lastModifiedBy>
  <cp:revision>3</cp:revision>
  <dcterms:created xsi:type="dcterms:W3CDTF">2015-03-11T22:13:42Z</dcterms:created>
  <dcterms:modified xsi:type="dcterms:W3CDTF">2015-09-08T15:47:23Z</dcterms:modified>
</cp:coreProperties>
</file>